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304" r:id="rId9"/>
    <p:sldId id="264" r:id="rId10"/>
    <p:sldId id="266" r:id="rId11"/>
    <p:sldId id="268" r:id="rId12"/>
    <p:sldId id="269" r:id="rId13"/>
    <p:sldId id="270" r:id="rId14"/>
    <p:sldId id="271" r:id="rId15"/>
    <p:sldId id="272" r:id="rId16"/>
    <p:sldId id="273" r:id="rId17"/>
    <p:sldId id="274" r:id="rId18"/>
    <p:sldId id="275" r:id="rId19"/>
    <p:sldId id="262"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3" autoAdjust="0"/>
    <p:restoredTop sz="94660"/>
  </p:normalViewPr>
  <p:slideViewPr>
    <p:cSldViewPr snapToGrid="0">
      <p:cViewPr varScale="1">
        <p:scale>
          <a:sx n="110" d="100"/>
          <a:sy n="110" d="100"/>
        </p:scale>
        <p:origin x="43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9-07T07:24:32.281"/>
    </inkml:context>
    <inkml:brush xml:id="br0">
      <inkml:brushProperty name="width" value="0.05292" units="cm"/>
      <inkml:brushProperty name="height" value="0.05292" units="cm"/>
      <inkml:brushProperty name="color" value="#FF0000"/>
    </inkml:brush>
  </inkml:definitions>
  <inkml:trace contextRef="#ctx0" brushRef="#br0">13970 11695 0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E620A-43A2-419A-8FA0-3445A5FF6E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43FA461-6B1B-4F18-97B1-EAB089283E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736722F-C0BB-4640-AC8B-7C45FA3113F8}"/>
              </a:ext>
            </a:extLst>
          </p:cNvPr>
          <p:cNvSpPr>
            <a:spLocks noGrp="1"/>
          </p:cNvSpPr>
          <p:nvPr>
            <p:ph type="dt" sz="half" idx="10"/>
          </p:nvPr>
        </p:nvSpPr>
        <p:spPr/>
        <p:txBody>
          <a:bodyPr/>
          <a:lstStyle/>
          <a:p>
            <a:fld id="{439BE892-E893-43B7-B786-D12482AE5E62}" type="datetimeFigureOut">
              <a:rPr lang="en-IN" smtClean="0"/>
              <a:t>08-09-2020</a:t>
            </a:fld>
            <a:endParaRPr lang="en-IN"/>
          </a:p>
        </p:txBody>
      </p:sp>
      <p:sp>
        <p:nvSpPr>
          <p:cNvPr id="5" name="Footer Placeholder 4">
            <a:extLst>
              <a:ext uri="{FF2B5EF4-FFF2-40B4-BE49-F238E27FC236}">
                <a16:creationId xmlns:a16="http://schemas.microsoft.com/office/drawing/2014/main" id="{FAD06ABE-0243-485D-B71A-473A9461A0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F76224-DEC0-47C2-AD3E-AF8FB8620DCB}"/>
              </a:ext>
            </a:extLst>
          </p:cNvPr>
          <p:cNvSpPr>
            <a:spLocks noGrp="1"/>
          </p:cNvSpPr>
          <p:nvPr>
            <p:ph type="sldNum" sz="quarter" idx="12"/>
          </p:nvPr>
        </p:nvSpPr>
        <p:spPr/>
        <p:txBody>
          <a:bodyPr/>
          <a:lstStyle/>
          <a:p>
            <a:fld id="{B936D2AC-71D3-4E4C-9940-74A46E2FE844}" type="slidenum">
              <a:rPr lang="en-IN" smtClean="0"/>
              <a:t>‹#›</a:t>
            </a:fld>
            <a:endParaRPr lang="en-IN"/>
          </a:p>
        </p:txBody>
      </p:sp>
    </p:spTree>
    <p:extLst>
      <p:ext uri="{BB962C8B-B14F-4D97-AF65-F5344CB8AC3E}">
        <p14:creationId xmlns:p14="http://schemas.microsoft.com/office/powerpoint/2010/main" val="4122207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6F129-22CA-4CAF-8E81-B0025622705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D4EE14-BC2D-4E7A-A2F0-804B4495AE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AF4954-9C8F-48C8-A89E-4DF82454FE2F}"/>
              </a:ext>
            </a:extLst>
          </p:cNvPr>
          <p:cNvSpPr>
            <a:spLocks noGrp="1"/>
          </p:cNvSpPr>
          <p:nvPr>
            <p:ph type="dt" sz="half" idx="10"/>
          </p:nvPr>
        </p:nvSpPr>
        <p:spPr/>
        <p:txBody>
          <a:bodyPr/>
          <a:lstStyle/>
          <a:p>
            <a:fld id="{439BE892-E893-43B7-B786-D12482AE5E62}" type="datetimeFigureOut">
              <a:rPr lang="en-IN" smtClean="0"/>
              <a:t>08-09-2020</a:t>
            </a:fld>
            <a:endParaRPr lang="en-IN"/>
          </a:p>
        </p:txBody>
      </p:sp>
      <p:sp>
        <p:nvSpPr>
          <p:cNvPr id="5" name="Footer Placeholder 4">
            <a:extLst>
              <a:ext uri="{FF2B5EF4-FFF2-40B4-BE49-F238E27FC236}">
                <a16:creationId xmlns:a16="http://schemas.microsoft.com/office/drawing/2014/main" id="{5011EE46-9BD7-4A7C-8328-23C1A6D8D0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7F9B85-E53C-46B2-9D67-91532B4A5EDD}"/>
              </a:ext>
            </a:extLst>
          </p:cNvPr>
          <p:cNvSpPr>
            <a:spLocks noGrp="1"/>
          </p:cNvSpPr>
          <p:nvPr>
            <p:ph type="sldNum" sz="quarter" idx="12"/>
          </p:nvPr>
        </p:nvSpPr>
        <p:spPr/>
        <p:txBody>
          <a:bodyPr/>
          <a:lstStyle/>
          <a:p>
            <a:fld id="{B936D2AC-71D3-4E4C-9940-74A46E2FE844}" type="slidenum">
              <a:rPr lang="en-IN" smtClean="0"/>
              <a:t>‹#›</a:t>
            </a:fld>
            <a:endParaRPr lang="en-IN"/>
          </a:p>
        </p:txBody>
      </p:sp>
    </p:spTree>
    <p:extLst>
      <p:ext uri="{BB962C8B-B14F-4D97-AF65-F5344CB8AC3E}">
        <p14:creationId xmlns:p14="http://schemas.microsoft.com/office/powerpoint/2010/main" val="20248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50EC78-0DCB-4D1E-AC46-D0B75551574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898FED7-0637-4123-80A3-2A7C1D440F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578092-775D-4766-B3B2-AA69832BBD90}"/>
              </a:ext>
            </a:extLst>
          </p:cNvPr>
          <p:cNvSpPr>
            <a:spLocks noGrp="1"/>
          </p:cNvSpPr>
          <p:nvPr>
            <p:ph type="dt" sz="half" idx="10"/>
          </p:nvPr>
        </p:nvSpPr>
        <p:spPr/>
        <p:txBody>
          <a:bodyPr/>
          <a:lstStyle/>
          <a:p>
            <a:fld id="{439BE892-E893-43B7-B786-D12482AE5E62}" type="datetimeFigureOut">
              <a:rPr lang="en-IN" smtClean="0"/>
              <a:t>08-09-2020</a:t>
            </a:fld>
            <a:endParaRPr lang="en-IN"/>
          </a:p>
        </p:txBody>
      </p:sp>
      <p:sp>
        <p:nvSpPr>
          <p:cNvPr id="5" name="Footer Placeholder 4">
            <a:extLst>
              <a:ext uri="{FF2B5EF4-FFF2-40B4-BE49-F238E27FC236}">
                <a16:creationId xmlns:a16="http://schemas.microsoft.com/office/drawing/2014/main" id="{A82DD45C-F9F1-411E-A15A-71C9369BE8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2447DE-9949-4996-A078-D2DFE0B84133}"/>
              </a:ext>
            </a:extLst>
          </p:cNvPr>
          <p:cNvSpPr>
            <a:spLocks noGrp="1"/>
          </p:cNvSpPr>
          <p:nvPr>
            <p:ph type="sldNum" sz="quarter" idx="12"/>
          </p:nvPr>
        </p:nvSpPr>
        <p:spPr/>
        <p:txBody>
          <a:bodyPr/>
          <a:lstStyle/>
          <a:p>
            <a:fld id="{B936D2AC-71D3-4E4C-9940-74A46E2FE844}" type="slidenum">
              <a:rPr lang="en-IN" smtClean="0"/>
              <a:t>‹#›</a:t>
            </a:fld>
            <a:endParaRPr lang="en-IN"/>
          </a:p>
        </p:txBody>
      </p:sp>
    </p:spTree>
    <p:extLst>
      <p:ext uri="{BB962C8B-B14F-4D97-AF65-F5344CB8AC3E}">
        <p14:creationId xmlns:p14="http://schemas.microsoft.com/office/powerpoint/2010/main" val="4105283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9E1EF-300E-4F7A-AE06-F292A1F79C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999697-E326-411D-8AC1-E75AA691F7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A2D10B-40DE-40DD-AF0D-D59ED8405AD8}"/>
              </a:ext>
            </a:extLst>
          </p:cNvPr>
          <p:cNvSpPr>
            <a:spLocks noGrp="1"/>
          </p:cNvSpPr>
          <p:nvPr>
            <p:ph type="dt" sz="half" idx="10"/>
          </p:nvPr>
        </p:nvSpPr>
        <p:spPr/>
        <p:txBody>
          <a:bodyPr/>
          <a:lstStyle/>
          <a:p>
            <a:fld id="{439BE892-E893-43B7-B786-D12482AE5E62}" type="datetimeFigureOut">
              <a:rPr lang="en-IN" smtClean="0"/>
              <a:t>08-09-2020</a:t>
            </a:fld>
            <a:endParaRPr lang="en-IN"/>
          </a:p>
        </p:txBody>
      </p:sp>
      <p:sp>
        <p:nvSpPr>
          <p:cNvPr id="5" name="Footer Placeholder 4">
            <a:extLst>
              <a:ext uri="{FF2B5EF4-FFF2-40B4-BE49-F238E27FC236}">
                <a16:creationId xmlns:a16="http://schemas.microsoft.com/office/drawing/2014/main" id="{28A08A4C-133C-486C-8BC9-37F8E2750A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365FE0-65F8-437F-B753-728B7A615C66}"/>
              </a:ext>
            </a:extLst>
          </p:cNvPr>
          <p:cNvSpPr>
            <a:spLocks noGrp="1"/>
          </p:cNvSpPr>
          <p:nvPr>
            <p:ph type="sldNum" sz="quarter" idx="12"/>
          </p:nvPr>
        </p:nvSpPr>
        <p:spPr/>
        <p:txBody>
          <a:bodyPr/>
          <a:lstStyle/>
          <a:p>
            <a:fld id="{B936D2AC-71D3-4E4C-9940-74A46E2FE844}" type="slidenum">
              <a:rPr lang="en-IN" smtClean="0"/>
              <a:t>‹#›</a:t>
            </a:fld>
            <a:endParaRPr lang="en-IN"/>
          </a:p>
        </p:txBody>
      </p:sp>
    </p:spTree>
    <p:extLst>
      <p:ext uri="{BB962C8B-B14F-4D97-AF65-F5344CB8AC3E}">
        <p14:creationId xmlns:p14="http://schemas.microsoft.com/office/powerpoint/2010/main" val="3812574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E7F6F-C092-451F-A4D8-7651C7A61F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293A97E-6183-4219-BC1F-C8C0E6F1C0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18E54F-A0D9-42F8-BA03-59F2C12DA650}"/>
              </a:ext>
            </a:extLst>
          </p:cNvPr>
          <p:cNvSpPr>
            <a:spLocks noGrp="1"/>
          </p:cNvSpPr>
          <p:nvPr>
            <p:ph type="dt" sz="half" idx="10"/>
          </p:nvPr>
        </p:nvSpPr>
        <p:spPr/>
        <p:txBody>
          <a:bodyPr/>
          <a:lstStyle/>
          <a:p>
            <a:fld id="{439BE892-E893-43B7-B786-D12482AE5E62}" type="datetimeFigureOut">
              <a:rPr lang="en-IN" smtClean="0"/>
              <a:t>08-09-2020</a:t>
            </a:fld>
            <a:endParaRPr lang="en-IN"/>
          </a:p>
        </p:txBody>
      </p:sp>
      <p:sp>
        <p:nvSpPr>
          <p:cNvPr id="5" name="Footer Placeholder 4">
            <a:extLst>
              <a:ext uri="{FF2B5EF4-FFF2-40B4-BE49-F238E27FC236}">
                <a16:creationId xmlns:a16="http://schemas.microsoft.com/office/drawing/2014/main" id="{A9E4BF89-E2DF-4BEE-AE58-75DDDC7696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468171-AA09-41CF-95FB-C51D36B60439}"/>
              </a:ext>
            </a:extLst>
          </p:cNvPr>
          <p:cNvSpPr>
            <a:spLocks noGrp="1"/>
          </p:cNvSpPr>
          <p:nvPr>
            <p:ph type="sldNum" sz="quarter" idx="12"/>
          </p:nvPr>
        </p:nvSpPr>
        <p:spPr/>
        <p:txBody>
          <a:bodyPr/>
          <a:lstStyle/>
          <a:p>
            <a:fld id="{B936D2AC-71D3-4E4C-9940-74A46E2FE844}" type="slidenum">
              <a:rPr lang="en-IN" smtClean="0"/>
              <a:t>‹#›</a:t>
            </a:fld>
            <a:endParaRPr lang="en-IN"/>
          </a:p>
        </p:txBody>
      </p:sp>
    </p:spTree>
    <p:extLst>
      <p:ext uri="{BB962C8B-B14F-4D97-AF65-F5344CB8AC3E}">
        <p14:creationId xmlns:p14="http://schemas.microsoft.com/office/powerpoint/2010/main" val="2863236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2054C-B051-46CB-8979-C90774718A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CA0708-A542-49C5-B9C6-70598B551D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BD5FC48-A26F-4341-BEEC-B14CFD80C4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68001D3-A3C1-4303-9E56-EF6C284EFF88}"/>
              </a:ext>
            </a:extLst>
          </p:cNvPr>
          <p:cNvSpPr>
            <a:spLocks noGrp="1"/>
          </p:cNvSpPr>
          <p:nvPr>
            <p:ph type="dt" sz="half" idx="10"/>
          </p:nvPr>
        </p:nvSpPr>
        <p:spPr/>
        <p:txBody>
          <a:bodyPr/>
          <a:lstStyle/>
          <a:p>
            <a:fld id="{439BE892-E893-43B7-B786-D12482AE5E62}" type="datetimeFigureOut">
              <a:rPr lang="en-IN" smtClean="0"/>
              <a:t>08-09-2020</a:t>
            </a:fld>
            <a:endParaRPr lang="en-IN"/>
          </a:p>
        </p:txBody>
      </p:sp>
      <p:sp>
        <p:nvSpPr>
          <p:cNvPr id="6" name="Footer Placeholder 5">
            <a:extLst>
              <a:ext uri="{FF2B5EF4-FFF2-40B4-BE49-F238E27FC236}">
                <a16:creationId xmlns:a16="http://schemas.microsoft.com/office/drawing/2014/main" id="{1F30D9AD-4EE3-419F-A20D-636DB8DD15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2CE954-31D2-4415-A52E-26A923FB2231}"/>
              </a:ext>
            </a:extLst>
          </p:cNvPr>
          <p:cNvSpPr>
            <a:spLocks noGrp="1"/>
          </p:cNvSpPr>
          <p:nvPr>
            <p:ph type="sldNum" sz="quarter" idx="12"/>
          </p:nvPr>
        </p:nvSpPr>
        <p:spPr/>
        <p:txBody>
          <a:bodyPr/>
          <a:lstStyle/>
          <a:p>
            <a:fld id="{B936D2AC-71D3-4E4C-9940-74A46E2FE844}" type="slidenum">
              <a:rPr lang="en-IN" smtClean="0"/>
              <a:t>‹#›</a:t>
            </a:fld>
            <a:endParaRPr lang="en-IN"/>
          </a:p>
        </p:txBody>
      </p:sp>
    </p:spTree>
    <p:extLst>
      <p:ext uri="{BB962C8B-B14F-4D97-AF65-F5344CB8AC3E}">
        <p14:creationId xmlns:p14="http://schemas.microsoft.com/office/powerpoint/2010/main" val="261178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CDE1C-25AC-41F4-99E3-A1B611E58CF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E02AAF-AD4D-4959-8F88-7556CA5206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D382B5-7014-474B-81FE-DBB90A6C78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9BED80C-551B-4E14-96E6-670106CFC9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7A6D6E-47E7-4496-9D50-EB2D713914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EAB61B-59F7-44B7-8916-9B59D44E070B}"/>
              </a:ext>
            </a:extLst>
          </p:cNvPr>
          <p:cNvSpPr>
            <a:spLocks noGrp="1"/>
          </p:cNvSpPr>
          <p:nvPr>
            <p:ph type="dt" sz="half" idx="10"/>
          </p:nvPr>
        </p:nvSpPr>
        <p:spPr/>
        <p:txBody>
          <a:bodyPr/>
          <a:lstStyle/>
          <a:p>
            <a:fld id="{439BE892-E893-43B7-B786-D12482AE5E62}" type="datetimeFigureOut">
              <a:rPr lang="en-IN" smtClean="0"/>
              <a:t>08-09-2020</a:t>
            </a:fld>
            <a:endParaRPr lang="en-IN"/>
          </a:p>
        </p:txBody>
      </p:sp>
      <p:sp>
        <p:nvSpPr>
          <p:cNvPr id="8" name="Footer Placeholder 7">
            <a:extLst>
              <a:ext uri="{FF2B5EF4-FFF2-40B4-BE49-F238E27FC236}">
                <a16:creationId xmlns:a16="http://schemas.microsoft.com/office/drawing/2014/main" id="{BAE4FAC9-88CC-4564-A3A1-5423EA95B1D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0023361-22BE-4470-A8D3-F14A5366173A}"/>
              </a:ext>
            </a:extLst>
          </p:cNvPr>
          <p:cNvSpPr>
            <a:spLocks noGrp="1"/>
          </p:cNvSpPr>
          <p:nvPr>
            <p:ph type="sldNum" sz="quarter" idx="12"/>
          </p:nvPr>
        </p:nvSpPr>
        <p:spPr/>
        <p:txBody>
          <a:bodyPr/>
          <a:lstStyle/>
          <a:p>
            <a:fld id="{B936D2AC-71D3-4E4C-9940-74A46E2FE844}" type="slidenum">
              <a:rPr lang="en-IN" smtClean="0"/>
              <a:t>‹#›</a:t>
            </a:fld>
            <a:endParaRPr lang="en-IN"/>
          </a:p>
        </p:txBody>
      </p:sp>
    </p:spTree>
    <p:extLst>
      <p:ext uri="{BB962C8B-B14F-4D97-AF65-F5344CB8AC3E}">
        <p14:creationId xmlns:p14="http://schemas.microsoft.com/office/powerpoint/2010/main" val="3731874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494FF-1EAC-4DD0-A583-047301D5638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F8D8F49-3F36-4109-A4CA-EBDBACA538BD}"/>
              </a:ext>
            </a:extLst>
          </p:cNvPr>
          <p:cNvSpPr>
            <a:spLocks noGrp="1"/>
          </p:cNvSpPr>
          <p:nvPr>
            <p:ph type="dt" sz="half" idx="10"/>
          </p:nvPr>
        </p:nvSpPr>
        <p:spPr/>
        <p:txBody>
          <a:bodyPr/>
          <a:lstStyle/>
          <a:p>
            <a:fld id="{439BE892-E893-43B7-B786-D12482AE5E62}" type="datetimeFigureOut">
              <a:rPr lang="en-IN" smtClean="0"/>
              <a:t>08-09-2020</a:t>
            </a:fld>
            <a:endParaRPr lang="en-IN"/>
          </a:p>
        </p:txBody>
      </p:sp>
      <p:sp>
        <p:nvSpPr>
          <p:cNvPr id="4" name="Footer Placeholder 3">
            <a:extLst>
              <a:ext uri="{FF2B5EF4-FFF2-40B4-BE49-F238E27FC236}">
                <a16:creationId xmlns:a16="http://schemas.microsoft.com/office/drawing/2014/main" id="{0D9BC12A-599C-45FF-954D-DE2662FD71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5D09BB7-124D-4A2A-BF5D-C56054E49BB7}"/>
              </a:ext>
            </a:extLst>
          </p:cNvPr>
          <p:cNvSpPr>
            <a:spLocks noGrp="1"/>
          </p:cNvSpPr>
          <p:nvPr>
            <p:ph type="sldNum" sz="quarter" idx="12"/>
          </p:nvPr>
        </p:nvSpPr>
        <p:spPr/>
        <p:txBody>
          <a:bodyPr/>
          <a:lstStyle/>
          <a:p>
            <a:fld id="{B936D2AC-71D3-4E4C-9940-74A46E2FE844}" type="slidenum">
              <a:rPr lang="en-IN" smtClean="0"/>
              <a:t>‹#›</a:t>
            </a:fld>
            <a:endParaRPr lang="en-IN"/>
          </a:p>
        </p:txBody>
      </p:sp>
    </p:spTree>
    <p:extLst>
      <p:ext uri="{BB962C8B-B14F-4D97-AF65-F5344CB8AC3E}">
        <p14:creationId xmlns:p14="http://schemas.microsoft.com/office/powerpoint/2010/main" val="651990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C38632-FF03-4C1C-9207-2A861125E13A}"/>
              </a:ext>
            </a:extLst>
          </p:cNvPr>
          <p:cNvSpPr>
            <a:spLocks noGrp="1"/>
          </p:cNvSpPr>
          <p:nvPr>
            <p:ph type="dt" sz="half" idx="10"/>
          </p:nvPr>
        </p:nvSpPr>
        <p:spPr/>
        <p:txBody>
          <a:bodyPr/>
          <a:lstStyle/>
          <a:p>
            <a:fld id="{439BE892-E893-43B7-B786-D12482AE5E62}" type="datetimeFigureOut">
              <a:rPr lang="en-IN" smtClean="0"/>
              <a:t>08-09-2020</a:t>
            </a:fld>
            <a:endParaRPr lang="en-IN"/>
          </a:p>
        </p:txBody>
      </p:sp>
      <p:sp>
        <p:nvSpPr>
          <p:cNvPr id="3" name="Footer Placeholder 2">
            <a:extLst>
              <a:ext uri="{FF2B5EF4-FFF2-40B4-BE49-F238E27FC236}">
                <a16:creationId xmlns:a16="http://schemas.microsoft.com/office/drawing/2014/main" id="{DFE77C21-FA7F-4126-B556-050424AAD6A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B21FCC2-1E3B-4BCE-94FD-3350A7C810B2}"/>
              </a:ext>
            </a:extLst>
          </p:cNvPr>
          <p:cNvSpPr>
            <a:spLocks noGrp="1"/>
          </p:cNvSpPr>
          <p:nvPr>
            <p:ph type="sldNum" sz="quarter" idx="12"/>
          </p:nvPr>
        </p:nvSpPr>
        <p:spPr/>
        <p:txBody>
          <a:bodyPr/>
          <a:lstStyle/>
          <a:p>
            <a:fld id="{B936D2AC-71D3-4E4C-9940-74A46E2FE844}" type="slidenum">
              <a:rPr lang="en-IN" smtClean="0"/>
              <a:t>‹#›</a:t>
            </a:fld>
            <a:endParaRPr lang="en-IN"/>
          </a:p>
        </p:txBody>
      </p:sp>
    </p:spTree>
    <p:extLst>
      <p:ext uri="{BB962C8B-B14F-4D97-AF65-F5344CB8AC3E}">
        <p14:creationId xmlns:p14="http://schemas.microsoft.com/office/powerpoint/2010/main" val="2230246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E9064-F48F-4542-9D80-78880FF0E1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4CCA064-FC9B-4502-9C04-37828EFE75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BDF7BF3-4B5C-4E9D-AB76-06A16F84C8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5D30CC-BAA6-4703-9556-CA7AFE4C7598}"/>
              </a:ext>
            </a:extLst>
          </p:cNvPr>
          <p:cNvSpPr>
            <a:spLocks noGrp="1"/>
          </p:cNvSpPr>
          <p:nvPr>
            <p:ph type="dt" sz="half" idx="10"/>
          </p:nvPr>
        </p:nvSpPr>
        <p:spPr/>
        <p:txBody>
          <a:bodyPr/>
          <a:lstStyle/>
          <a:p>
            <a:fld id="{439BE892-E893-43B7-B786-D12482AE5E62}" type="datetimeFigureOut">
              <a:rPr lang="en-IN" smtClean="0"/>
              <a:t>08-09-2020</a:t>
            </a:fld>
            <a:endParaRPr lang="en-IN"/>
          </a:p>
        </p:txBody>
      </p:sp>
      <p:sp>
        <p:nvSpPr>
          <p:cNvPr id="6" name="Footer Placeholder 5">
            <a:extLst>
              <a:ext uri="{FF2B5EF4-FFF2-40B4-BE49-F238E27FC236}">
                <a16:creationId xmlns:a16="http://schemas.microsoft.com/office/drawing/2014/main" id="{1CD35D35-0722-4FAA-B43E-6D3C53F872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6E49D1-EB05-4F1E-BA24-990411A109F0}"/>
              </a:ext>
            </a:extLst>
          </p:cNvPr>
          <p:cNvSpPr>
            <a:spLocks noGrp="1"/>
          </p:cNvSpPr>
          <p:nvPr>
            <p:ph type="sldNum" sz="quarter" idx="12"/>
          </p:nvPr>
        </p:nvSpPr>
        <p:spPr/>
        <p:txBody>
          <a:bodyPr/>
          <a:lstStyle/>
          <a:p>
            <a:fld id="{B936D2AC-71D3-4E4C-9940-74A46E2FE844}" type="slidenum">
              <a:rPr lang="en-IN" smtClean="0"/>
              <a:t>‹#›</a:t>
            </a:fld>
            <a:endParaRPr lang="en-IN"/>
          </a:p>
        </p:txBody>
      </p:sp>
    </p:spTree>
    <p:extLst>
      <p:ext uri="{BB962C8B-B14F-4D97-AF65-F5344CB8AC3E}">
        <p14:creationId xmlns:p14="http://schemas.microsoft.com/office/powerpoint/2010/main" val="565166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336DB-890E-4EBF-86A9-64118209C3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138BDC-EE9D-42AC-A1B3-41B66A1726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5AB108E-A99C-473F-9C59-799ACD4C4D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27C684-4391-479C-AF19-133BD3587963}"/>
              </a:ext>
            </a:extLst>
          </p:cNvPr>
          <p:cNvSpPr>
            <a:spLocks noGrp="1"/>
          </p:cNvSpPr>
          <p:nvPr>
            <p:ph type="dt" sz="half" idx="10"/>
          </p:nvPr>
        </p:nvSpPr>
        <p:spPr/>
        <p:txBody>
          <a:bodyPr/>
          <a:lstStyle/>
          <a:p>
            <a:fld id="{439BE892-E893-43B7-B786-D12482AE5E62}" type="datetimeFigureOut">
              <a:rPr lang="en-IN" smtClean="0"/>
              <a:t>08-09-2020</a:t>
            </a:fld>
            <a:endParaRPr lang="en-IN"/>
          </a:p>
        </p:txBody>
      </p:sp>
      <p:sp>
        <p:nvSpPr>
          <p:cNvPr id="6" name="Footer Placeholder 5">
            <a:extLst>
              <a:ext uri="{FF2B5EF4-FFF2-40B4-BE49-F238E27FC236}">
                <a16:creationId xmlns:a16="http://schemas.microsoft.com/office/drawing/2014/main" id="{680885A8-C314-4B59-9F9C-BF4E4031B7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D6E209-965A-4985-A77A-790C14CF31EA}"/>
              </a:ext>
            </a:extLst>
          </p:cNvPr>
          <p:cNvSpPr>
            <a:spLocks noGrp="1"/>
          </p:cNvSpPr>
          <p:nvPr>
            <p:ph type="sldNum" sz="quarter" idx="12"/>
          </p:nvPr>
        </p:nvSpPr>
        <p:spPr/>
        <p:txBody>
          <a:bodyPr/>
          <a:lstStyle/>
          <a:p>
            <a:fld id="{B936D2AC-71D3-4E4C-9940-74A46E2FE844}" type="slidenum">
              <a:rPr lang="en-IN" smtClean="0"/>
              <a:t>‹#›</a:t>
            </a:fld>
            <a:endParaRPr lang="en-IN"/>
          </a:p>
        </p:txBody>
      </p:sp>
    </p:spTree>
    <p:extLst>
      <p:ext uri="{BB962C8B-B14F-4D97-AF65-F5344CB8AC3E}">
        <p14:creationId xmlns:p14="http://schemas.microsoft.com/office/powerpoint/2010/main" val="1853634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A50E97-98CF-49EE-B012-0EF191B173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7AF936-F152-4582-893F-15CF1A93E6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1B3FDC-57BD-4375-A5C5-046AB5F0AF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9BE892-E893-43B7-B786-D12482AE5E62}" type="datetimeFigureOut">
              <a:rPr lang="en-IN" smtClean="0"/>
              <a:t>08-09-2020</a:t>
            </a:fld>
            <a:endParaRPr lang="en-IN"/>
          </a:p>
        </p:txBody>
      </p:sp>
      <p:sp>
        <p:nvSpPr>
          <p:cNvPr id="5" name="Footer Placeholder 4">
            <a:extLst>
              <a:ext uri="{FF2B5EF4-FFF2-40B4-BE49-F238E27FC236}">
                <a16:creationId xmlns:a16="http://schemas.microsoft.com/office/drawing/2014/main" id="{D6795D63-4169-48D5-A99F-B59CF9A7DF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45A9048-F8F5-455D-9498-92632CBAAF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36D2AC-71D3-4E4C-9940-74A46E2FE844}" type="slidenum">
              <a:rPr lang="en-IN" smtClean="0"/>
              <a:t>‹#›</a:t>
            </a:fld>
            <a:endParaRPr lang="en-IN"/>
          </a:p>
        </p:txBody>
      </p:sp>
    </p:spTree>
    <p:extLst>
      <p:ext uri="{BB962C8B-B14F-4D97-AF65-F5344CB8AC3E}">
        <p14:creationId xmlns:p14="http://schemas.microsoft.com/office/powerpoint/2010/main" val="2418624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3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xamples of object localization results in this paper. The red... |  Download Scientific Diagram">
            <a:extLst>
              <a:ext uri="{FF2B5EF4-FFF2-40B4-BE49-F238E27FC236}">
                <a16:creationId xmlns:a16="http://schemas.microsoft.com/office/drawing/2014/main" id="{712CA728-35A5-4BA3-B331-3FA447E6DA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739" r="2697" b="9435"/>
          <a:stretch/>
        </p:blipFill>
        <p:spPr bwMode="auto">
          <a:xfrm>
            <a:off x="2" y="10"/>
            <a:ext cx="12191997"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CBA95F-D8EA-498A-9AE2-73651602BB37}"/>
              </a:ext>
            </a:extLst>
          </p:cNvPr>
          <p:cNvSpPr>
            <a:spLocks noGrp="1"/>
          </p:cNvSpPr>
          <p:nvPr>
            <p:ph type="ctrTitle"/>
          </p:nvPr>
        </p:nvSpPr>
        <p:spPr>
          <a:xfrm>
            <a:off x="404553" y="3091928"/>
            <a:ext cx="9078562" cy="2387600"/>
          </a:xfrm>
        </p:spPr>
        <p:txBody>
          <a:bodyPr>
            <a:normAutofit/>
          </a:bodyPr>
          <a:lstStyle/>
          <a:p>
            <a:pPr algn="l"/>
            <a:r>
              <a:rPr lang="en-IN" sz="6600"/>
              <a:t>Object Localization</a:t>
            </a:r>
          </a:p>
        </p:txBody>
      </p:sp>
      <p:sp>
        <p:nvSpPr>
          <p:cNvPr id="139" name="Rectangle: Rounded Corners 13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FAA5DA3-B4F2-4CE9-B368-E9B5F212CB3B}"/>
              </a:ext>
            </a:extLst>
          </p:cNvPr>
          <p:cNvSpPr>
            <a:spLocks noGrp="1"/>
          </p:cNvSpPr>
          <p:nvPr>
            <p:ph type="subTitle" idx="1"/>
          </p:nvPr>
        </p:nvSpPr>
        <p:spPr>
          <a:xfrm>
            <a:off x="404553" y="5624945"/>
            <a:ext cx="9078562" cy="592975"/>
          </a:xfrm>
        </p:spPr>
        <p:txBody>
          <a:bodyPr anchor="ctr">
            <a:normAutofit/>
          </a:bodyPr>
          <a:lstStyle/>
          <a:p>
            <a:pPr algn="l"/>
            <a:r>
              <a:rPr lang="en-IN"/>
              <a:t>Anshu Pandey</a:t>
            </a:r>
            <a:endParaRPr lang="en-IN" dirty="0"/>
          </a:p>
        </p:txBody>
      </p:sp>
    </p:spTree>
    <p:extLst>
      <p:ext uri="{BB962C8B-B14F-4D97-AF65-F5344CB8AC3E}">
        <p14:creationId xmlns:p14="http://schemas.microsoft.com/office/powerpoint/2010/main" val="35198395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E1486-9295-4FDD-8B4F-AA8A292E83A6}"/>
              </a:ext>
            </a:extLst>
          </p:cNvPr>
          <p:cNvSpPr>
            <a:spLocks noGrp="1"/>
          </p:cNvSpPr>
          <p:nvPr>
            <p:ph type="title"/>
          </p:nvPr>
        </p:nvSpPr>
        <p:spPr/>
        <p:txBody>
          <a:bodyPr/>
          <a:lstStyle/>
          <a:p>
            <a:r>
              <a:rPr lang="en-US" dirty="0"/>
              <a:t>NAIVE WAY - SLIDING WINDOW FOR OBJECT CLASSIFICATION</a:t>
            </a:r>
            <a:endParaRPr lang="en-IN" dirty="0"/>
          </a:p>
        </p:txBody>
      </p:sp>
      <p:pic>
        <p:nvPicPr>
          <p:cNvPr id="4" name="Content Placeholder 3">
            <a:extLst>
              <a:ext uri="{FF2B5EF4-FFF2-40B4-BE49-F238E27FC236}">
                <a16:creationId xmlns:a16="http://schemas.microsoft.com/office/drawing/2014/main" id="{CF2BCC9F-745C-4E20-87F0-D480FB3507AC}"/>
              </a:ext>
            </a:extLst>
          </p:cNvPr>
          <p:cNvPicPr>
            <a:picLocks noGrp="1" noChangeAspect="1"/>
          </p:cNvPicPr>
          <p:nvPr>
            <p:ph idx="1"/>
          </p:nvPr>
        </p:nvPicPr>
        <p:blipFill>
          <a:blip r:embed="rId2"/>
          <a:stretch>
            <a:fillRect/>
          </a:stretch>
        </p:blipFill>
        <p:spPr>
          <a:xfrm>
            <a:off x="3196428" y="1917337"/>
            <a:ext cx="8695288" cy="4351338"/>
          </a:xfrm>
          <a:prstGeom prst="rect">
            <a:avLst/>
          </a:prstGeom>
        </p:spPr>
      </p:pic>
      <p:sp>
        <p:nvSpPr>
          <p:cNvPr id="6" name="TextBox 5">
            <a:extLst>
              <a:ext uri="{FF2B5EF4-FFF2-40B4-BE49-F238E27FC236}">
                <a16:creationId xmlns:a16="http://schemas.microsoft.com/office/drawing/2014/main" id="{99B8708D-2FAA-49A5-86F2-91B6796E38C9}"/>
              </a:ext>
            </a:extLst>
          </p:cNvPr>
          <p:cNvSpPr txBox="1"/>
          <p:nvPr/>
        </p:nvSpPr>
        <p:spPr>
          <a:xfrm>
            <a:off x="838200" y="2216722"/>
            <a:ext cx="2244634" cy="1477328"/>
          </a:xfrm>
          <a:prstGeom prst="rect">
            <a:avLst/>
          </a:prstGeom>
          <a:noFill/>
        </p:spPr>
        <p:txBody>
          <a:bodyPr wrap="square">
            <a:spAutoFit/>
          </a:bodyPr>
          <a:lstStyle/>
          <a:p>
            <a:r>
              <a:rPr lang="en-US" dirty="0"/>
              <a:t>2. We decide a window size and slide it across an image to obtain corresponding regions. </a:t>
            </a:r>
            <a:endParaRPr lang="en-IN" dirty="0"/>
          </a:p>
        </p:txBody>
      </p:sp>
      <p:sp>
        <p:nvSpPr>
          <p:cNvPr id="3" name="Frame 2">
            <a:extLst>
              <a:ext uri="{FF2B5EF4-FFF2-40B4-BE49-F238E27FC236}">
                <a16:creationId xmlns:a16="http://schemas.microsoft.com/office/drawing/2014/main" id="{7CB31045-596A-4C82-8D56-DB9B1621AF03}"/>
              </a:ext>
            </a:extLst>
          </p:cNvPr>
          <p:cNvSpPr/>
          <p:nvPr/>
        </p:nvSpPr>
        <p:spPr>
          <a:xfrm>
            <a:off x="3509554" y="2096427"/>
            <a:ext cx="4598126" cy="2146272"/>
          </a:xfrm>
          <a:prstGeom prst="frame">
            <a:avLst>
              <a:gd name="adj1" fmla="val 2762"/>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581816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E1486-9295-4FDD-8B4F-AA8A292E83A6}"/>
              </a:ext>
            </a:extLst>
          </p:cNvPr>
          <p:cNvSpPr>
            <a:spLocks noGrp="1"/>
          </p:cNvSpPr>
          <p:nvPr>
            <p:ph type="title"/>
          </p:nvPr>
        </p:nvSpPr>
        <p:spPr/>
        <p:txBody>
          <a:bodyPr/>
          <a:lstStyle/>
          <a:p>
            <a:r>
              <a:rPr lang="en-US" dirty="0"/>
              <a:t>NAIVE WAY - SLIDING WINDOW FOR OBJECT CLASSIFICATION</a:t>
            </a:r>
            <a:endParaRPr lang="en-IN" dirty="0"/>
          </a:p>
        </p:txBody>
      </p:sp>
      <p:sp>
        <p:nvSpPr>
          <p:cNvPr id="8" name="Content Placeholder 7">
            <a:extLst>
              <a:ext uri="{FF2B5EF4-FFF2-40B4-BE49-F238E27FC236}">
                <a16:creationId xmlns:a16="http://schemas.microsoft.com/office/drawing/2014/main" id="{B5EB0AA0-87D3-4A67-990A-14F5F61A1F74}"/>
              </a:ext>
            </a:extLst>
          </p:cNvPr>
          <p:cNvSpPr>
            <a:spLocks noGrp="1"/>
          </p:cNvSpPr>
          <p:nvPr>
            <p:ph idx="1"/>
          </p:nvPr>
        </p:nvSpPr>
        <p:spPr>
          <a:xfrm>
            <a:off x="838200" y="2542903"/>
            <a:ext cx="10515600" cy="3634060"/>
          </a:xfrm>
        </p:spPr>
        <p:txBody>
          <a:bodyPr/>
          <a:lstStyle/>
          <a:p>
            <a:r>
              <a:rPr lang="en-US" dirty="0"/>
              <a:t>3. Pass all these regions (images) to the CNN and classify them into various classes.</a:t>
            </a:r>
          </a:p>
          <a:p>
            <a:r>
              <a:rPr lang="en-US" dirty="0"/>
              <a:t>4. Once we have divided each region into its corresponding class, we can combine all these regions to get the original image with the detected objects</a:t>
            </a:r>
            <a:endParaRPr lang="en-IN" dirty="0"/>
          </a:p>
        </p:txBody>
      </p:sp>
    </p:spTree>
    <p:extLst>
      <p:ext uri="{BB962C8B-B14F-4D97-AF65-F5344CB8AC3E}">
        <p14:creationId xmlns:p14="http://schemas.microsoft.com/office/powerpoint/2010/main" val="2618815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5060-1BA1-48B3-82A4-0D01E2963BE1}"/>
              </a:ext>
            </a:extLst>
          </p:cNvPr>
          <p:cNvSpPr>
            <a:spLocks noGrp="1"/>
          </p:cNvSpPr>
          <p:nvPr>
            <p:ph type="title"/>
          </p:nvPr>
        </p:nvSpPr>
        <p:spPr>
          <a:xfrm>
            <a:off x="648929" y="629266"/>
            <a:ext cx="3667039" cy="1676603"/>
          </a:xfrm>
        </p:spPr>
        <p:txBody>
          <a:bodyPr>
            <a:normAutofit/>
          </a:bodyPr>
          <a:lstStyle/>
          <a:p>
            <a:r>
              <a:rPr lang="en-US" sz="3600"/>
              <a:t>PROBLEM WITH COMPUTATIONAL COMPLEXITY</a:t>
            </a:r>
            <a:endParaRPr lang="en-IN" sz="3600"/>
          </a:p>
        </p:txBody>
      </p:sp>
      <p:sp>
        <p:nvSpPr>
          <p:cNvPr id="3" name="Content Placeholder 2">
            <a:extLst>
              <a:ext uri="{FF2B5EF4-FFF2-40B4-BE49-F238E27FC236}">
                <a16:creationId xmlns:a16="http://schemas.microsoft.com/office/drawing/2014/main" id="{1813B178-C7E3-450C-8BC5-F39E715671BD}"/>
              </a:ext>
            </a:extLst>
          </p:cNvPr>
          <p:cNvSpPr>
            <a:spLocks noGrp="1"/>
          </p:cNvSpPr>
          <p:nvPr>
            <p:ph idx="1"/>
          </p:nvPr>
        </p:nvSpPr>
        <p:spPr>
          <a:xfrm>
            <a:off x="648931" y="2438401"/>
            <a:ext cx="3667036" cy="3779520"/>
          </a:xfrm>
        </p:spPr>
        <p:txBody>
          <a:bodyPr>
            <a:normAutofit/>
          </a:bodyPr>
          <a:lstStyle/>
          <a:p>
            <a:r>
              <a:rPr lang="en-US" sz="1800" dirty="0"/>
              <a:t>A huge number of regions are obtained as the image gets larger.</a:t>
            </a:r>
          </a:p>
          <a:p>
            <a:r>
              <a:rPr lang="en-US" sz="1800" dirty="0"/>
              <a:t>Results in large amount of computational time.</a:t>
            </a:r>
            <a:endParaRPr lang="en-IN" sz="1800" dirty="0"/>
          </a:p>
        </p:txBody>
      </p:sp>
      <p:sp>
        <p:nvSpPr>
          <p:cNvPr id="14" name="Rectangle 13">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6239EBC-6E7D-49BD-8334-B29CAA84505D}"/>
              </a:ext>
            </a:extLst>
          </p:cNvPr>
          <p:cNvPicPr>
            <a:picLocks noChangeAspect="1"/>
          </p:cNvPicPr>
          <p:nvPr/>
        </p:nvPicPr>
        <p:blipFill rotWithShape="1">
          <a:blip r:embed="rId2"/>
          <a:srcRect l="6096" r="18797" b="1"/>
          <a:stretch/>
        </p:blipFill>
        <p:spPr>
          <a:xfrm>
            <a:off x="5276088" y="640082"/>
            <a:ext cx="6276250" cy="5577838"/>
          </a:xfrm>
          <a:prstGeom prst="rect">
            <a:avLst/>
          </a:prstGeom>
          <a:effectLst/>
        </p:spPr>
      </p:pic>
    </p:spTree>
    <p:extLst>
      <p:ext uri="{BB962C8B-B14F-4D97-AF65-F5344CB8AC3E}">
        <p14:creationId xmlns:p14="http://schemas.microsoft.com/office/powerpoint/2010/main" val="395913849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5060-1BA1-48B3-82A4-0D01E2963BE1}"/>
              </a:ext>
            </a:extLst>
          </p:cNvPr>
          <p:cNvSpPr>
            <a:spLocks noGrp="1"/>
          </p:cNvSpPr>
          <p:nvPr>
            <p:ph type="title"/>
          </p:nvPr>
        </p:nvSpPr>
        <p:spPr>
          <a:xfrm>
            <a:off x="648929" y="629266"/>
            <a:ext cx="3667039" cy="1676603"/>
          </a:xfrm>
        </p:spPr>
        <p:txBody>
          <a:bodyPr>
            <a:normAutofit/>
          </a:bodyPr>
          <a:lstStyle/>
          <a:p>
            <a:r>
              <a:rPr lang="en-US" sz="2800"/>
              <a:t>PROBLEM WITH SCALE: WHAT SHOULD BE THE WINDOW SIZE </a:t>
            </a:r>
            <a:endParaRPr lang="en-IN" sz="2800"/>
          </a:p>
        </p:txBody>
      </p:sp>
      <p:sp>
        <p:nvSpPr>
          <p:cNvPr id="3" name="Content Placeholder 2">
            <a:extLst>
              <a:ext uri="{FF2B5EF4-FFF2-40B4-BE49-F238E27FC236}">
                <a16:creationId xmlns:a16="http://schemas.microsoft.com/office/drawing/2014/main" id="{1813B178-C7E3-450C-8BC5-F39E715671BD}"/>
              </a:ext>
            </a:extLst>
          </p:cNvPr>
          <p:cNvSpPr>
            <a:spLocks noGrp="1"/>
          </p:cNvSpPr>
          <p:nvPr>
            <p:ph idx="1"/>
          </p:nvPr>
        </p:nvSpPr>
        <p:spPr>
          <a:xfrm>
            <a:off x="648931" y="2438401"/>
            <a:ext cx="3667036" cy="3779520"/>
          </a:xfrm>
        </p:spPr>
        <p:txBody>
          <a:bodyPr>
            <a:normAutofit/>
          </a:bodyPr>
          <a:lstStyle/>
          <a:p>
            <a:r>
              <a:rPr lang="en-US" sz="1800"/>
              <a:t>A fixed window size cannot capture all objects in an image.</a:t>
            </a:r>
          </a:p>
          <a:p>
            <a:r>
              <a:rPr lang="en-US" sz="1800"/>
              <a:t>Objects in an image have different scales.</a:t>
            </a:r>
          </a:p>
          <a:p>
            <a:r>
              <a:rPr lang="en-US" sz="1800"/>
              <a:t>The bird is detected but the fish is not due to its smaller size.</a:t>
            </a:r>
          </a:p>
          <a:p>
            <a:r>
              <a:rPr lang="en-US" sz="1800"/>
              <a:t>All sizes of objects must be captured by the object detector.</a:t>
            </a:r>
            <a:endParaRPr lang="en-IN" sz="1800"/>
          </a:p>
        </p:txBody>
      </p:sp>
      <p:sp>
        <p:nvSpPr>
          <p:cNvPr id="9" name="Rectangle 8">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85B665-9297-4F03-8E88-52579F008CF8}"/>
              </a:ext>
            </a:extLst>
          </p:cNvPr>
          <p:cNvPicPr>
            <a:picLocks noChangeAspect="1"/>
          </p:cNvPicPr>
          <p:nvPr/>
        </p:nvPicPr>
        <p:blipFill rotWithShape="1">
          <a:blip r:embed="rId2"/>
          <a:srcRect r="11106" b="-2"/>
          <a:stretch/>
        </p:blipFill>
        <p:spPr>
          <a:xfrm>
            <a:off x="5276088" y="640082"/>
            <a:ext cx="6276250" cy="5577838"/>
          </a:xfrm>
          <a:prstGeom prst="rect">
            <a:avLst/>
          </a:prstGeom>
          <a:effectLst/>
        </p:spPr>
      </p:pic>
    </p:spTree>
    <p:extLst>
      <p:ext uri="{BB962C8B-B14F-4D97-AF65-F5344CB8AC3E}">
        <p14:creationId xmlns:p14="http://schemas.microsoft.com/office/powerpoint/2010/main" val="76076217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5060-1BA1-48B3-82A4-0D01E2963BE1}"/>
              </a:ext>
            </a:extLst>
          </p:cNvPr>
          <p:cNvSpPr>
            <a:spLocks noGrp="1"/>
          </p:cNvSpPr>
          <p:nvPr>
            <p:ph type="title"/>
          </p:nvPr>
        </p:nvSpPr>
        <p:spPr>
          <a:xfrm>
            <a:off x="648929" y="629266"/>
            <a:ext cx="3667039" cy="1676603"/>
          </a:xfrm>
        </p:spPr>
        <p:txBody>
          <a:bodyPr>
            <a:normAutofit/>
          </a:bodyPr>
          <a:lstStyle/>
          <a:p>
            <a:r>
              <a:rPr lang="en-US" sz="2800" dirty="0"/>
              <a:t>PROBLEM WITH SCALE: WHAT SHOULD BE THE WINDOW SIZE </a:t>
            </a:r>
            <a:endParaRPr lang="en-IN" sz="2800" dirty="0"/>
          </a:p>
        </p:txBody>
      </p:sp>
      <p:sp>
        <p:nvSpPr>
          <p:cNvPr id="3" name="Content Placeholder 2">
            <a:extLst>
              <a:ext uri="{FF2B5EF4-FFF2-40B4-BE49-F238E27FC236}">
                <a16:creationId xmlns:a16="http://schemas.microsoft.com/office/drawing/2014/main" id="{1813B178-C7E3-450C-8BC5-F39E715671BD}"/>
              </a:ext>
            </a:extLst>
          </p:cNvPr>
          <p:cNvSpPr>
            <a:spLocks noGrp="1"/>
          </p:cNvSpPr>
          <p:nvPr>
            <p:ph idx="1"/>
          </p:nvPr>
        </p:nvSpPr>
        <p:spPr>
          <a:xfrm>
            <a:off x="648931" y="2438401"/>
            <a:ext cx="3667036" cy="3779520"/>
          </a:xfrm>
        </p:spPr>
        <p:txBody>
          <a:bodyPr>
            <a:normAutofit/>
          </a:bodyPr>
          <a:lstStyle/>
          <a:p>
            <a:r>
              <a:rPr lang="en-US" sz="1800" dirty="0"/>
              <a:t>Objects in an image can have different aspect ratios and spatial locations.</a:t>
            </a:r>
          </a:p>
          <a:p>
            <a:r>
              <a:rPr lang="en-US" sz="1800" dirty="0"/>
              <a:t>Here the person is tall and thin whereas the horse is broad.</a:t>
            </a:r>
            <a:endParaRPr lang="en-IN" sz="1800" dirty="0"/>
          </a:p>
        </p:txBody>
      </p:sp>
      <p:sp>
        <p:nvSpPr>
          <p:cNvPr id="9" name="Rectangle 8">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A1C7DF2-D45D-44D1-824C-C7864C2F9055}"/>
              </a:ext>
            </a:extLst>
          </p:cNvPr>
          <p:cNvPicPr>
            <a:picLocks noChangeAspect="1"/>
          </p:cNvPicPr>
          <p:nvPr/>
        </p:nvPicPr>
        <p:blipFill>
          <a:blip r:embed="rId2"/>
          <a:stretch>
            <a:fillRect/>
          </a:stretch>
        </p:blipFill>
        <p:spPr>
          <a:xfrm>
            <a:off x="4866187" y="629267"/>
            <a:ext cx="6731204" cy="5504834"/>
          </a:xfrm>
          <a:prstGeom prst="rect">
            <a:avLst/>
          </a:prstGeom>
        </p:spPr>
      </p:pic>
    </p:spTree>
    <p:extLst>
      <p:ext uri="{BB962C8B-B14F-4D97-AF65-F5344CB8AC3E}">
        <p14:creationId xmlns:p14="http://schemas.microsoft.com/office/powerpoint/2010/main" val="145550486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3163BFAC-D8F2-4235-A1F9-F3927A5B7367}"/>
              </a:ext>
            </a:extLst>
          </p:cNvPr>
          <p:cNvPicPr>
            <a:picLocks noChangeAspect="1"/>
          </p:cNvPicPr>
          <p:nvPr/>
        </p:nvPicPr>
        <p:blipFill rotWithShape="1">
          <a:blip r:embed="rId2"/>
          <a:srcRect l="1" r="1" b="2568"/>
          <a:stretch/>
        </p:blipFill>
        <p:spPr>
          <a:xfrm>
            <a:off x="626590" y="317579"/>
            <a:ext cx="10428881" cy="3658028"/>
          </a:xfrm>
          <a:prstGeom prst="rect">
            <a:avLst/>
          </a:prstGeom>
        </p:spPr>
      </p:pic>
      <p:grpSp>
        <p:nvGrpSpPr>
          <p:cNvPr id="34" name="Group 3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5" name="Straight Connector 3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3" name="Straight Connector 4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ADE5060-1BA1-48B3-82A4-0D01E2963BE1}"/>
              </a:ext>
            </a:extLst>
          </p:cNvPr>
          <p:cNvSpPr>
            <a:spLocks noGrp="1"/>
          </p:cNvSpPr>
          <p:nvPr>
            <p:ph type="title"/>
          </p:nvPr>
        </p:nvSpPr>
        <p:spPr>
          <a:xfrm>
            <a:off x="630936" y="4018137"/>
            <a:ext cx="4569060" cy="2129586"/>
          </a:xfrm>
          <a:noFill/>
        </p:spPr>
        <p:txBody>
          <a:bodyPr anchor="t">
            <a:normAutofit/>
          </a:bodyPr>
          <a:lstStyle/>
          <a:p>
            <a:r>
              <a:rPr lang="en-US">
                <a:solidFill>
                  <a:schemeClr val="bg1"/>
                </a:solidFill>
              </a:rPr>
              <a:t>PROBLEM WITH OBJECT COVERAGE IN IMAGE</a:t>
            </a:r>
            <a:endParaRPr lang="en-IN">
              <a:solidFill>
                <a:schemeClr val="bg1"/>
              </a:solidFill>
            </a:endParaRPr>
          </a:p>
        </p:txBody>
      </p:sp>
      <p:sp>
        <p:nvSpPr>
          <p:cNvPr id="3" name="Content Placeholder 2">
            <a:extLst>
              <a:ext uri="{FF2B5EF4-FFF2-40B4-BE49-F238E27FC236}">
                <a16:creationId xmlns:a16="http://schemas.microsoft.com/office/drawing/2014/main" id="{1813B178-C7E3-450C-8BC5-F39E715671BD}"/>
              </a:ext>
            </a:extLst>
          </p:cNvPr>
          <p:cNvSpPr>
            <a:spLocks noGrp="1"/>
          </p:cNvSpPr>
          <p:nvPr>
            <p:ph idx="1"/>
          </p:nvPr>
        </p:nvSpPr>
        <p:spPr>
          <a:xfrm>
            <a:off x="5486080" y="4018143"/>
            <a:ext cx="5674105" cy="2129599"/>
          </a:xfrm>
          <a:noFill/>
        </p:spPr>
        <p:txBody>
          <a:bodyPr anchor="t">
            <a:normAutofit/>
          </a:bodyPr>
          <a:lstStyle/>
          <a:p>
            <a:r>
              <a:rPr lang="en-US" sz="1800">
                <a:solidFill>
                  <a:schemeClr val="bg1"/>
                </a:solidFill>
              </a:rPr>
              <a:t>Some cases the object might be covering most of the image</a:t>
            </a:r>
          </a:p>
          <a:p>
            <a:r>
              <a:rPr lang="en-US" sz="1800">
                <a:solidFill>
                  <a:schemeClr val="bg1"/>
                </a:solidFill>
              </a:rPr>
              <a:t>While in others , the object might only be covering a small percentage of the image.</a:t>
            </a:r>
            <a:endParaRPr lang="en-IN" sz="1800">
              <a:solidFill>
                <a:schemeClr val="bg1"/>
              </a:solidFill>
            </a:endParaRPr>
          </a:p>
        </p:txBody>
      </p:sp>
    </p:spTree>
    <p:extLst>
      <p:ext uri="{BB962C8B-B14F-4D97-AF65-F5344CB8AC3E}">
        <p14:creationId xmlns:p14="http://schemas.microsoft.com/office/powerpoint/2010/main" val="3333175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8ED93C1-2B09-425A-93DF-2294A356164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32195FC-15E4-4569-A0BF-29C3D59A83A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IN" sz="5200">
                <a:solidFill>
                  <a:srgbClr val="FFFFFF"/>
                </a:solidFill>
              </a:rPr>
              <a:t>SOLUTION - RCNN</a:t>
            </a:r>
          </a:p>
        </p:txBody>
      </p:sp>
    </p:spTree>
    <p:extLst>
      <p:ext uri="{BB962C8B-B14F-4D97-AF65-F5344CB8AC3E}">
        <p14:creationId xmlns:p14="http://schemas.microsoft.com/office/powerpoint/2010/main" val="186667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1337-A3CB-4263-8CC0-EF49629B772D}"/>
              </a:ext>
            </a:extLst>
          </p:cNvPr>
          <p:cNvSpPr>
            <a:spLocks noGrp="1"/>
          </p:cNvSpPr>
          <p:nvPr>
            <p:ph type="title"/>
          </p:nvPr>
        </p:nvSpPr>
        <p:spPr/>
        <p:txBody>
          <a:bodyPr/>
          <a:lstStyle/>
          <a:p>
            <a:r>
              <a:rPr lang="en-IN" dirty="0"/>
              <a:t>What is RCNN?</a:t>
            </a:r>
          </a:p>
        </p:txBody>
      </p:sp>
      <p:sp>
        <p:nvSpPr>
          <p:cNvPr id="3" name="Content Placeholder 2">
            <a:extLst>
              <a:ext uri="{FF2B5EF4-FFF2-40B4-BE49-F238E27FC236}">
                <a16:creationId xmlns:a16="http://schemas.microsoft.com/office/drawing/2014/main" id="{7A217C6E-922F-4A02-8E3F-75A2783B7C13}"/>
              </a:ext>
            </a:extLst>
          </p:cNvPr>
          <p:cNvSpPr>
            <a:spLocks noGrp="1"/>
          </p:cNvSpPr>
          <p:nvPr>
            <p:ph idx="1"/>
          </p:nvPr>
        </p:nvSpPr>
        <p:spPr/>
        <p:txBody>
          <a:bodyPr/>
          <a:lstStyle/>
          <a:p>
            <a:r>
              <a:rPr lang="en-US" dirty="0"/>
              <a:t>Region based CNN or RCNN proposes a set of regions as bounding boxes and sees if any of them actually correspond to an object.</a:t>
            </a:r>
            <a:endParaRPr lang="en-IN" dirty="0"/>
          </a:p>
        </p:txBody>
      </p:sp>
      <p:pic>
        <p:nvPicPr>
          <p:cNvPr id="4" name="Picture 3">
            <a:extLst>
              <a:ext uri="{FF2B5EF4-FFF2-40B4-BE49-F238E27FC236}">
                <a16:creationId xmlns:a16="http://schemas.microsoft.com/office/drawing/2014/main" id="{AC847301-E103-4B23-8503-1BE50EC89F84}"/>
              </a:ext>
            </a:extLst>
          </p:cNvPr>
          <p:cNvPicPr>
            <a:picLocks noChangeAspect="1"/>
          </p:cNvPicPr>
          <p:nvPr/>
        </p:nvPicPr>
        <p:blipFill>
          <a:blip r:embed="rId2"/>
          <a:stretch>
            <a:fillRect/>
          </a:stretch>
        </p:blipFill>
        <p:spPr>
          <a:xfrm>
            <a:off x="3219450" y="2749357"/>
            <a:ext cx="5534025" cy="3427606"/>
          </a:xfrm>
          <a:prstGeom prst="rect">
            <a:avLst/>
          </a:prstGeom>
        </p:spPr>
      </p:pic>
    </p:spTree>
    <p:extLst>
      <p:ext uri="{BB962C8B-B14F-4D97-AF65-F5344CB8AC3E}">
        <p14:creationId xmlns:p14="http://schemas.microsoft.com/office/powerpoint/2010/main" val="3338333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3C33-FB70-43F2-8A95-16DD41FE0BC7}"/>
              </a:ext>
            </a:extLst>
          </p:cNvPr>
          <p:cNvSpPr>
            <a:spLocks noGrp="1"/>
          </p:cNvSpPr>
          <p:nvPr>
            <p:ph type="title"/>
          </p:nvPr>
        </p:nvSpPr>
        <p:spPr/>
        <p:txBody>
          <a:bodyPr/>
          <a:lstStyle/>
          <a:p>
            <a:r>
              <a:rPr lang="en-IN" dirty="0"/>
              <a:t>WHO PROPOSED R-CNN</a:t>
            </a:r>
          </a:p>
        </p:txBody>
      </p:sp>
      <p:sp>
        <p:nvSpPr>
          <p:cNvPr id="3" name="Content Placeholder 2">
            <a:extLst>
              <a:ext uri="{FF2B5EF4-FFF2-40B4-BE49-F238E27FC236}">
                <a16:creationId xmlns:a16="http://schemas.microsoft.com/office/drawing/2014/main" id="{294C8B8C-2C3A-4532-B3E4-C0F93AA23D4F}"/>
              </a:ext>
            </a:extLst>
          </p:cNvPr>
          <p:cNvSpPr>
            <a:spLocks noGrp="1"/>
          </p:cNvSpPr>
          <p:nvPr>
            <p:ph idx="1"/>
          </p:nvPr>
        </p:nvSpPr>
        <p:spPr/>
        <p:txBody>
          <a:bodyPr/>
          <a:lstStyle/>
          <a:p>
            <a:pPr marL="0" indent="0">
              <a:buNone/>
            </a:pPr>
            <a:r>
              <a:rPr lang="en-US" dirty="0"/>
              <a:t>Inspired by the research of Hinton’s lab at the University of Toronto, a small team at UC Berkeley, led by</a:t>
            </a:r>
          </a:p>
          <a:p>
            <a:pPr lvl="1"/>
            <a:r>
              <a:rPr lang="en-US" dirty="0"/>
              <a:t> Professor Jitendra Malik, comprised of</a:t>
            </a:r>
          </a:p>
          <a:p>
            <a:pPr lvl="1"/>
            <a:r>
              <a:rPr lang="en-US" dirty="0"/>
              <a:t> Ross </a:t>
            </a:r>
            <a:r>
              <a:rPr lang="en-US" dirty="0" err="1"/>
              <a:t>Girshick</a:t>
            </a:r>
            <a:r>
              <a:rPr lang="en-US" dirty="0"/>
              <a:t>,</a:t>
            </a:r>
          </a:p>
          <a:p>
            <a:pPr lvl="1"/>
            <a:r>
              <a:rPr lang="en-US" dirty="0"/>
              <a:t> Jeff Donahue, and</a:t>
            </a:r>
          </a:p>
          <a:p>
            <a:pPr lvl="1"/>
            <a:r>
              <a:rPr lang="en-US" dirty="0"/>
              <a:t> Trevor Darrel</a:t>
            </a:r>
          </a:p>
          <a:p>
            <a:pPr marL="0" indent="0">
              <a:buNone/>
            </a:pPr>
            <a:r>
              <a:rPr lang="en-US" dirty="0"/>
              <a:t>proposed R-CNN by testing on the PASCAL VOC challenge.</a:t>
            </a:r>
            <a:endParaRPr lang="en-IN" dirty="0"/>
          </a:p>
        </p:txBody>
      </p:sp>
    </p:spTree>
    <p:extLst>
      <p:ext uri="{BB962C8B-B14F-4D97-AF65-F5344CB8AC3E}">
        <p14:creationId xmlns:p14="http://schemas.microsoft.com/office/powerpoint/2010/main" val="2014435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AAB2F-54B2-4849-95E4-B4DCD0C19ACB}"/>
              </a:ext>
            </a:extLst>
          </p:cNvPr>
          <p:cNvSpPr>
            <a:spLocks noGrp="1"/>
          </p:cNvSpPr>
          <p:nvPr>
            <p:ph type="title"/>
          </p:nvPr>
        </p:nvSpPr>
        <p:spPr/>
        <p:txBody>
          <a:bodyPr/>
          <a:lstStyle/>
          <a:p>
            <a:r>
              <a:rPr lang="en-IN" dirty="0"/>
              <a:t>RCNN</a:t>
            </a:r>
          </a:p>
        </p:txBody>
      </p:sp>
      <p:pic>
        <p:nvPicPr>
          <p:cNvPr id="2050" name="Picture 2" descr="Image for post">
            <a:extLst>
              <a:ext uri="{FF2B5EF4-FFF2-40B4-BE49-F238E27FC236}">
                <a16:creationId xmlns:a16="http://schemas.microsoft.com/office/drawing/2014/main" id="{8AFCFA01-4FAC-4D85-AF98-9E114A6A56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800348"/>
            <a:ext cx="10515600" cy="2401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887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0CFECD-2C8C-4BE0-8F65-DDA5C042D8AE}"/>
              </a:ext>
            </a:extLst>
          </p:cNvPr>
          <p:cNvSpPr>
            <a:spLocks noGrp="1"/>
          </p:cNvSpPr>
          <p:nvPr>
            <p:ph type="title"/>
          </p:nvPr>
        </p:nvSpPr>
        <p:spPr>
          <a:xfrm>
            <a:off x="1046746" y="641850"/>
            <a:ext cx="3611880" cy="1535865"/>
          </a:xfrm>
        </p:spPr>
        <p:txBody>
          <a:bodyPr>
            <a:normAutofit/>
          </a:bodyPr>
          <a:lstStyle/>
          <a:p>
            <a:r>
              <a:rPr lang="en-IN" sz="3200"/>
              <a:t>WHAT IS OBJECT LOCALIZATION?</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A4F4B08-21D7-4C4F-A12F-F2C6C79C165F}"/>
              </a:ext>
            </a:extLst>
          </p:cNvPr>
          <p:cNvSpPr>
            <a:spLocks noGrp="1"/>
          </p:cNvSpPr>
          <p:nvPr>
            <p:ph idx="1"/>
          </p:nvPr>
        </p:nvSpPr>
        <p:spPr>
          <a:xfrm>
            <a:off x="5300640" y="641850"/>
            <a:ext cx="6053160" cy="1535865"/>
          </a:xfrm>
        </p:spPr>
        <p:txBody>
          <a:bodyPr anchor="ctr">
            <a:normAutofit/>
          </a:bodyPr>
          <a:lstStyle/>
          <a:p>
            <a:r>
              <a:rPr lang="en-US" sz="1800"/>
              <a:t>Object localization predicts the object in an image as well as its boundaries.</a:t>
            </a:r>
          </a:p>
          <a:p>
            <a:r>
              <a:rPr lang="en-US" sz="1800"/>
              <a:t>Performed by drawing a bounding box around the location of the object in image. </a:t>
            </a:r>
            <a:endParaRPr lang="en-IN" sz="1800"/>
          </a:p>
        </p:txBody>
      </p:sp>
      <p:pic>
        <p:nvPicPr>
          <p:cNvPr id="4" name="Picture 3">
            <a:extLst>
              <a:ext uri="{FF2B5EF4-FFF2-40B4-BE49-F238E27FC236}">
                <a16:creationId xmlns:a16="http://schemas.microsoft.com/office/drawing/2014/main" id="{66063286-8E31-4E94-ACBA-B31EC6C4A395}"/>
              </a:ext>
            </a:extLst>
          </p:cNvPr>
          <p:cNvPicPr>
            <a:picLocks noChangeAspect="1"/>
          </p:cNvPicPr>
          <p:nvPr/>
        </p:nvPicPr>
        <p:blipFill rotWithShape="1">
          <a:blip r:embed="rId2"/>
          <a:srcRect l="2334" t="1" r="-22" b="1"/>
          <a:stretch/>
        </p:blipFill>
        <p:spPr>
          <a:xfrm>
            <a:off x="388157" y="2731167"/>
            <a:ext cx="11443620" cy="3484983"/>
          </a:xfrm>
          <a:prstGeom prst="rect">
            <a:avLst/>
          </a:prstGeom>
        </p:spPr>
      </p:pic>
    </p:spTree>
    <p:extLst>
      <p:ext uri="{BB962C8B-B14F-4D97-AF65-F5344CB8AC3E}">
        <p14:creationId xmlns:p14="http://schemas.microsoft.com/office/powerpoint/2010/main" val="2771737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108DE-C022-4E7C-9554-00C46487BCE9}"/>
              </a:ext>
            </a:extLst>
          </p:cNvPr>
          <p:cNvSpPr>
            <a:spLocks noGrp="1"/>
          </p:cNvSpPr>
          <p:nvPr>
            <p:ph type="title"/>
          </p:nvPr>
        </p:nvSpPr>
        <p:spPr/>
        <p:txBody>
          <a:bodyPr/>
          <a:lstStyle/>
          <a:p>
            <a:r>
              <a:rPr lang="en-US" dirty="0"/>
              <a:t>WHAT IS SELECTIVE SEARCH AND HOW IT IDENTIFIES DIFFERENT REGIONS?</a:t>
            </a:r>
            <a:endParaRPr lang="en-IN" dirty="0"/>
          </a:p>
        </p:txBody>
      </p:sp>
      <p:sp>
        <p:nvSpPr>
          <p:cNvPr id="3" name="Content Placeholder 2">
            <a:extLst>
              <a:ext uri="{FF2B5EF4-FFF2-40B4-BE49-F238E27FC236}">
                <a16:creationId xmlns:a16="http://schemas.microsoft.com/office/drawing/2014/main" id="{835286FB-9D4E-40F5-81D8-62490D1FCFFA}"/>
              </a:ext>
            </a:extLst>
          </p:cNvPr>
          <p:cNvSpPr>
            <a:spLocks noGrp="1"/>
          </p:cNvSpPr>
          <p:nvPr>
            <p:ph idx="1"/>
          </p:nvPr>
        </p:nvSpPr>
        <p:spPr/>
        <p:txBody>
          <a:bodyPr/>
          <a:lstStyle/>
          <a:p>
            <a:r>
              <a:rPr lang="en-US" dirty="0"/>
              <a:t>Selective search identifies patterns in the image and combines similar patterns based on the following characteristics, to propose various regions:</a:t>
            </a:r>
            <a:endParaRPr lang="en-IN" dirty="0"/>
          </a:p>
        </p:txBody>
      </p:sp>
      <p:pic>
        <p:nvPicPr>
          <p:cNvPr id="4" name="Picture 3">
            <a:extLst>
              <a:ext uri="{FF2B5EF4-FFF2-40B4-BE49-F238E27FC236}">
                <a16:creationId xmlns:a16="http://schemas.microsoft.com/office/drawing/2014/main" id="{9B415519-E944-4C98-88AF-35B945FCD838}"/>
              </a:ext>
            </a:extLst>
          </p:cNvPr>
          <p:cNvPicPr>
            <a:picLocks noChangeAspect="1"/>
          </p:cNvPicPr>
          <p:nvPr/>
        </p:nvPicPr>
        <p:blipFill>
          <a:blip r:embed="rId2"/>
          <a:stretch>
            <a:fillRect/>
          </a:stretch>
        </p:blipFill>
        <p:spPr>
          <a:xfrm>
            <a:off x="0" y="3508506"/>
            <a:ext cx="12192000" cy="236593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341845B-78A5-49A9-A430-AB6EA4C91501}"/>
                  </a:ext>
                </a:extLst>
              </p14:cNvPr>
              <p14:cNvContentPartPr/>
              <p14:nvPr/>
            </p14:nvContentPartPr>
            <p14:xfrm>
              <a:off x="5029200" y="4210200"/>
              <a:ext cx="360" cy="360"/>
            </p14:xfrm>
          </p:contentPart>
        </mc:Choice>
        <mc:Fallback xmlns="">
          <p:pic>
            <p:nvPicPr>
              <p:cNvPr id="5" name="Ink 4">
                <a:extLst>
                  <a:ext uri="{FF2B5EF4-FFF2-40B4-BE49-F238E27FC236}">
                    <a16:creationId xmlns:a16="http://schemas.microsoft.com/office/drawing/2014/main" id="{2341845B-78A5-49A9-A430-AB6EA4C91501}"/>
                  </a:ext>
                </a:extLst>
              </p:cNvPr>
              <p:cNvPicPr/>
              <p:nvPr/>
            </p:nvPicPr>
            <p:blipFill>
              <a:blip r:embed="rId4"/>
              <a:stretch>
                <a:fillRect/>
              </a:stretch>
            </p:blipFill>
            <p:spPr>
              <a:xfrm>
                <a:off x="5019840" y="4200840"/>
                <a:ext cx="19080" cy="19080"/>
              </a:xfrm>
              <a:prstGeom prst="rect">
                <a:avLst/>
              </a:prstGeom>
            </p:spPr>
          </p:pic>
        </mc:Fallback>
      </mc:AlternateContent>
    </p:spTree>
    <p:extLst>
      <p:ext uri="{BB962C8B-B14F-4D97-AF65-F5344CB8AC3E}">
        <p14:creationId xmlns:p14="http://schemas.microsoft.com/office/powerpoint/2010/main" val="4284762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A4D86-AF94-4B97-A1C2-8C6F22D028B9}"/>
              </a:ext>
            </a:extLst>
          </p:cNvPr>
          <p:cNvSpPr>
            <a:spLocks noGrp="1"/>
          </p:cNvSpPr>
          <p:nvPr>
            <p:ph type="title"/>
          </p:nvPr>
        </p:nvSpPr>
        <p:spPr/>
        <p:txBody>
          <a:bodyPr/>
          <a:lstStyle/>
          <a:p>
            <a:r>
              <a:rPr lang="en-US" dirty="0"/>
              <a:t>HOW DO WE FIND WHERE THESE BOUNDING BOXES ARE?</a:t>
            </a:r>
            <a:endParaRPr lang="en-IN" dirty="0"/>
          </a:p>
        </p:txBody>
      </p:sp>
      <p:sp>
        <p:nvSpPr>
          <p:cNvPr id="3" name="Content Placeholder 2">
            <a:extLst>
              <a:ext uri="{FF2B5EF4-FFF2-40B4-BE49-F238E27FC236}">
                <a16:creationId xmlns:a16="http://schemas.microsoft.com/office/drawing/2014/main" id="{2F2E0A88-5463-4423-9C1E-ADA835C66D18}"/>
              </a:ext>
            </a:extLst>
          </p:cNvPr>
          <p:cNvSpPr>
            <a:spLocks noGrp="1"/>
          </p:cNvSpPr>
          <p:nvPr>
            <p:ph idx="1"/>
          </p:nvPr>
        </p:nvSpPr>
        <p:spPr>
          <a:xfrm>
            <a:off x="838200" y="1825625"/>
            <a:ext cx="5257800" cy="4351338"/>
          </a:xfrm>
        </p:spPr>
        <p:txBody>
          <a:bodyPr/>
          <a:lstStyle/>
          <a:p>
            <a:pPr marL="0" indent="0">
              <a:buNone/>
            </a:pPr>
            <a:r>
              <a:rPr lang="en-US" dirty="0"/>
              <a:t>Solution: Region Proposal Method</a:t>
            </a:r>
          </a:p>
          <a:p>
            <a:r>
              <a:rPr lang="en-US" dirty="0"/>
              <a:t>RCNN uses selective search to extract boxes from an image.</a:t>
            </a:r>
          </a:p>
          <a:p>
            <a:r>
              <a:rPr lang="en-US" dirty="0"/>
              <a:t>It tries to find boxes of different sizes where it feels there might be an object.</a:t>
            </a:r>
          </a:p>
          <a:p>
            <a:r>
              <a:rPr lang="en-US" dirty="0"/>
              <a:t>RCNN algorithm proposes a bunch of 2000 boxes called regions in an image.</a:t>
            </a:r>
          </a:p>
          <a:p>
            <a:endParaRPr lang="en-IN" dirty="0"/>
          </a:p>
        </p:txBody>
      </p:sp>
      <p:pic>
        <p:nvPicPr>
          <p:cNvPr id="4" name="Picture 3">
            <a:extLst>
              <a:ext uri="{FF2B5EF4-FFF2-40B4-BE49-F238E27FC236}">
                <a16:creationId xmlns:a16="http://schemas.microsoft.com/office/drawing/2014/main" id="{DFB4DFF6-B200-4256-B18B-348EB232E322}"/>
              </a:ext>
            </a:extLst>
          </p:cNvPr>
          <p:cNvPicPr>
            <a:picLocks noChangeAspect="1"/>
          </p:cNvPicPr>
          <p:nvPr/>
        </p:nvPicPr>
        <p:blipFill>
          <a:blip r:embed="rId2"/>
          <a:stretch>
            <a:fillRect/>
          </a:stretch>
        </p:blipFill>
        <p:spPr>
          <a:xfrm>
            <a:off x="6267450" y="1825625"/>
            <a:ext cx="5295900" cy="3682306"/>
          </a:xfrm>
          <a:prstGeom prst="rect">
            <a:avLst/>
          </a:prstGeom>
        </p:spPr>
      </p:pic>
    </p:spTree>
    <p:extLst>
      <p:ext uri="{BB962C8B-B14F-4D97-AF65-F5344CB8AC3E}">
        <p14:creationId xmlns:p14="http://schemas.microsoft.com/office/powerpoint/2010/main" val="2636292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F2F6-ACF8-4CD6-A8C7-23495226DA3C}"/>
              </a:ext>
            </a:extLst>
          </p:cNvPr>
          <p:cNvSpPr>
            <a:spLocks noGrp="1"/>
          </p:cNvSpPr>
          <p:nvPr>
            <p:ph type="title"/>
          </p:nvPr>
        </p:nvSpPr>
        <p:spPr/>
        <p:txBody>
          <a:bodyPr/>
          <a:lstStyle/>
          <a:p>
            <a:r>
              <a:rPr lang="en-IN" dirty="0"/>
              <a:t>ARCHITECTURE OF R-CNN</a:t>
            </a:r>
          </a:p>
        </p:txBody>
      </p:sp>
      <p:pic>
        <p:nvPicPr>
          <p:cNvPr id="4" name="Content Placeholder 3">
            <a:extLst>
              <a:ext uri="{FF2B5EF4-FFF2-40B4-BE49-F238E27FC236}">
                <a16:creationId xmlns:a16="http://schemas.microsoft.com/office/drawing/2014/main" id="{D4E3D7E4-1B77-42D4-85CE-CA08E420166E}"/>
              </a:ext>
            </a:extLst>
          </p:cNvPr>
          <p:cNvPicPr>
            <a:picLocks noGrp="1" noChangeAspect="1"/>
          </p:cNvPicPr>
          <p:nvPr>
            <p:ph idx="1"/>
          </p:nvPr>
        </p:nvPicPr>
        <p:blipFill>
          <a:blip r:embed="rId2"/>
          <a:stretch>
            <a:fillRect/>
          </a:stretch>
        </p:blipFill>
        <p:spPr>
          <a:xfrm>
            <a:off x="838200" y="2372799"/>
            <a:ext cx="10515600" cy="3256990"/>
          </a:xfrm>
          <a:prstGeom prst="rect">
            <a:avLst/>
          </a:prstGeom>
        </p:spPr>
      </p:pic>
    </p:spTree>
    <p:extLst>
      <p:ext uri="{BB962C8B-B14F-4D97-AF65-F5344CB8AC3E}">
        <p14:creationId xmlns:p14="http://schemas.microsoft.com/office/powerpoint/2010/main" val="2008222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1BE22-AFFE-4453-B164-5F094B9D3E2E}"/>
              </a:ext>
            </a:extLst>
          </p:cNvPr>
          <p:cNvSpPr>
            <a:spLocks noGrp="1"/>
          </p:cNvSpPr>
          <p:nvPr>
            <p:ph type="title"/>
          </p:nvPr>
        </p:nvSpPr>
        <p:spPr/>
        <p:txBody>
          <a:bodyPr/>
          <a:lstStyle/>
          <a:p>
            <a:r>
              <a:rPr lang="en-IN" dirty="0"/>
              <a:t>HOW DOES R-CNN WORK? </a:t>
            </a:r>
          </a:p>
        </p:txBody>
      </p:sp>
      <p:sp>
        <p:nvSpPr>
          <p:cNvPr id="3" name="Content Placeholder 2">
            <a:extLst>
              <a:ext uri="{FF2B5EF4-FFF2-40B4-BE49-F238E27FC236}">
                <a16:creationId xmlns:a16="http://schemas.microsoft.com/office/drawing/2014/main" id="{70AA6113-791A-4785-BD92-CAF1F8FFB5F0}"/>
              </a:ext>
            </a:extLst>
          </p:cNvPr>
          <p:cNvSpPr>
            <a:spLocks noGrp="1"/>
          </p:cNvSpPr>
          <p:nvPr>
            <p:ph idx="1"/>
          </p:nvPr>
        </p:nvSpPr>
        <p:spPr/>
        <p:txBody>
          <a:bodyPr/>
          <a:lstStyle/>
          <a:p>
            <a:pPr marL="0" indent="0">
              <a:buNone/>
            </a:pPr>
            <a:r>
              <a:rPr lang="en-US" dirty="0"/>
              <a:t>1. An image is input to the network.</a:t>
            </a:r>
          </a:p>
          <a:p>
            <a:pPr marL="0" indent="0">
              <a:buNone/>
            </a:pPr>
            <a:r>
              <a:rPr lang="en-US" dirty="0"/>
              <a:t>2. Generates 2000 regions of interest using Selective search.</a:t>
            </a:r>
          </a:p>
          <a:p>
            <a:pPr marL="0" indent="0">
              <a:buNone/>
            </a:pPr>
            <a:r>
              <a:rPr lang="en-US" dirty="0"/>
              <a:t>3. Convert regions into fixed sized images</a:t>
            </a:r>
          </a:p>
          <a:p>
            <a:pPr marL="0" indent="0">
              <a:buNone/>
            </a:pPr>
            <a:r>
              <a:rPr lang="en-US" dirty="0"/>
              <a:t>4. Each region proposal is passed into a CNN for feature extraction</a:t>
            </a:r>
          </a:p>
          <a:p>
            <a:pPr marL="0" indent="0">
              <a:buNone/>
            </a:pPr>
            <a:r>
              <a:rPr lang="en-US" dirty="0"/>
              <a:t>5. Linear SVM classifier helps classify objects</a:t>
            </a:r>
          </a:p>
          <a:p>
            <a:pPr marL="0" indent="0">
              <a:buNone/>
            </a:pPr>
            <a:r>
              <a:rPr lang="en-US" dirty="0"/>
              <a:t>6. Regression model finds bounding box coordinates</a:t>
            </a:r>
            <a:endParaRPr lang="en-IN" dirty="0"/>
          </a:p>
        </p:txBody>
      </p:sp>
    </p:spTree>
    <p:extLst>
      <p:ext uri="{BB962C8B-B14F-4D97-AF65-F5344CB8AC3E}">
        <p14:creationId xmlns:p14="http://schemas.microsoft.com/office/powerpoint/2010/main" val="1320332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213A6-17EF-4307-9897-E93E51E8271D}"/>
              </a:ext>
            </a:extLst>
          </p:cNvPr>
          <p:cNvSpPr>
            <a:spLocks noGrp="1"/>
          </p:cNvSpPr>
          <p:nvPr>
            <p:ph type="title"/>
          </p:nvPr>
        </p:nvSpPr>
        <p:spPr/>
        <p:txBody>
          <a:bodyPr/>
          <a:lstStyle/>
          <a:p>
            <a:r>
              <a:rPr lang="en-IN" dirty="0"/>
              <a:t>LIMITATIONS OF R-CNN</a:t>
            </a:r>
          </a:p>
        </p:txBody>
      </p:sp>
      <p:sp>
        <p:nvSpPr>
          <p:cNvPr id="3" name="Content Placeholder 2">
            <a:extLst>
              <a:ext uri="{FF2B5EF4-FFF2-40B4-BE49-F238E27FC236}">
                <a16:creationId xmlns:a16="http://schemas.microsoft.com/office/drawing/2014/main" id="{27759671-FA66-4EA5-BE8B-0CB42392D0D8}"/>
              </a:ext>
            </a:extLst>
          </p:cNvPr>
          <p:cNvSpPr>
            <a:spLocks noGrp="1"/>
          </p:cNvSpPr>
          <p:nvPr>
            <p:ph idx="1"/>
          </p:nvPr>
        </p:nvSpPr>
        <p:spPr>
          <a:xfrm>
            <a:off x="838200" y="1825625"/>
            <a:ext cx="6581503" cy="4351338"/>
          </a:xfrm>
        </p:spPr>
        <p:txBody>
          <a:bodyPr/>
          <a:lstStyle/>
          <a:p>
            <a:r>
              <a:rPr lang="en-US" dirty="0"/>
              <a:t>Training an RCNN model is expensive and slow</a:t>
            </a:r>
          </a:p>
          <a:p>
            <a:r>
              <a:rPr lang="en-US" dirty="0"/>
              <a:t> Takes a huge amount of time to train the network as there are 2000 region proposals per image.</a:t>
            </a:r>
          </a:p>
          <a:p>
            <a:r>
              <a:rPr lang="en-US" dirty="0"/>
              <a:t> Cannot be implemented real time as it takes around 47 seconds for each test image.</a:t>
            </a:r>
            <a:endParaRPr lang="en-IN" dirty="0"/>
          </a:p>
        </p:txBody>
      </p:sp>
    </p:spTree>
    <p:extLst>
      <p:ext uri="{BB962C8B-B14F-4D97-AF65-F5344CB8AC3E}">
        <p14:creationId xmlns:p14="http://schemas.microsoft.com/office/powerpoint/2010/main" val="3759011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9DC64-7F21-4AB0-9199-0CF88914EB8D}"/>
              </a:ext>
            </a:extLst>
          </p:cNvPr>
          <p:cNvSpPr>
            <a:spLocks noGrp="1"/>
          </p:cNvSpPr>
          <p:nvPr>
            <p:ph type="title"/>
          </p:nvPr>
        </p:nvSpPr>
        <p:spPr/>
        <p:txBody>
          <a:bodyPr/>
          <a:lstStyle/>
          <a:p>
            <a:r>
              <a:rPr lang="en-IN" dirty="0"/>
              <a:t>FAST RCNN</a:t>
            </a:r>
          </a:p>
        </p:txBody>
      </p:sp>
      <p:sp>
        <p:nvSpPr>
          <p:cNvPr id="3" name="Content Placeholder 2">
            <a:extLst>
              <a:ext uri="{FF2B5EF4-FFF2-40B4-BE49-F238E27FC236}">
                <a16:creationId xmlns:a16="http://schemas.microsoft.com/office/drawing/2014/main" id="{75617962-3047-46AE-B28D-EB738C8476CF}"/>
              </a:ext>
            </a:extLst>
          </p:cNvPr>
          <p:cNvSpPr>
            <a:spLocks noGrp="1"/>
          </p:cNvSpPr>
          <p:nvPr>
            <p:ph idx="1"/>
          </p:nvPr>
        </p:nvSpPr>
        <p:spPr/>
        <p:txBody>
          <a:bodyPr/>
          <a:lstStyle/>
          <a:p>
            <a:r>
              <a:rPr lang="en-US" dirty="0"/>
              <a:t>Fast RCNN inputs an image and a group of region proposals. The convolutional network is trained on the whole image instead of individual regions.</a:t>
            </a:r>
          </a:p>
          <a:p>
            <a:r>
              <a:rPr lang="en-US" dirty="0"/>
              <a:t>Hence the computation time is reduced from 2000 convolutions to 1 convolution</a:t>
            </a:r>
            <a:endParaRPr lang="en-IN" dirty="0"/>
          </a:p>
        </p:txBody>
      </p:sp>
    </p:spTree>
    <p:extLst>
      <p:ext uri="{BB962C8B-B14F-4D97-AF65-F5344CB8AC3E}">
        <p14:creationId xmlns:p14="http://schemas.microsoft.com/office/powerpoint/2010/main" val="1159933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7A460-2E41-4BAA-8D72-95A85B0AA1EF}"/>
              </a:ext>
            </a:extLst>
          </p:cNvPr>
          <p:cNvSpPr>
            <a:spLocks noGrp="1"/>
          </p:cNvSpPr>
          <p:nvPr>
            <p:ph type="title"/>
          </p:nvPr>
        </p:nvSpPr>
        <p:spPr/>
        <p:txBody>
          <a:bodyPr/>
          <a:lstStyle/>
          <a:p>
            <a:r>
              <a:rPr lang="en-IN" dirty="0"/>
              <a:t>FAST RCNN</a:t>
            </a:r>
          </a:p>
        </p:txBody>
      </p:sp>
      <p:pic>
        <p:nvPicPr>
          <p:cNvPr id="4" name="Content Placeholder 3">
            <a:extLst>
              <a:ext uri="{FF2B5EF4-FFF2-40B4-BE49-F238E27FC236}">
                <a16:creationId xmlns:a16="http://schemas.microsoft.com/office/drawing/2014/main" id="{5391E92A-6531-4A67-9402-DA1232A899BF}"/>
              </a:ext>
            </a:extLst>
          </p:cNvPr>
          <p:cNvPicPr>
            <a:picLocks noGrp="1" noChangeAspect="1"/>
          </p:cNvPicPr>
          <p:nvPr>
            <p:ph idx="1"/>
          </p:nvPr>
        </p:nvPicPr>
        <p:blipFill>
          <a:blip r:embed="rId2"/>
          <a:stretch>
            <a:fillRect/>
          </a:stretch>
        </p:blipFill>
        <p:spPr>
          <a:xfrm>
            <a:off x="944957" y="1253330"/>
            <a:ext cx="10547487" cy="4918869"/>
          </a:xfrm>
          <a:prstGeom prst="rect">
            <a:avLst/>
          </a:prstGeom>
        </p:spPr>
      </p:pic>
    </p:spTree>
    <p:extLst>
      <p:ext uri="{BB962C8B-B14F-4D97-AF65-F5344CB8AC3E}">
        <p14:creationId xmlns:p14="http://schemas.microsoft.com/office/powerpoint/2010/main" val="1297966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F9952-4F56-453F-8288-4A70D83F4952}"/>
              </a:ext>
            </a:extLst>
          </p:cNvPr>
          <p:cNvSpPr>
            <a:spLocks noGrp="1"/>
          </p:cNvSpPr>
          <p:nvPr>
            <p:ph type="title"/>
          </p:nvPr>
        </p:nvSpPr>
        <p:spPr/>
        <p:txBody>
          <a:bodyPr/>
          <a:lstStyle/>
          <a:p>
            <a:r>
              <a:rPr lang="en-IN" dirty="0"/>
              <a:t>USE OF CONVOLUTIONAL LAYERS</a:t>
            </a:r>
          </a:p>
        </p:txBody>
      </p:sp>
      <p:sp>
        <p:nvSpPr>
          <p:cNvPr id="3" name="Content Placeholder 2">
            <a:extLst>
              <a:ext uri="{FF2B5EF4-FFF2-40B4-BE49-F238E27FC236}">
                <a16:creationId xmlns:a16="http://schemas.microsoft.com/office/drawing/2014/main" id="{84850EE6-6E86-48DA-A390-3A95893F83C7}"/>
              </a:ext>
            </a:extLst>
          </p:cNvPr>
          <p:cNvSpPr>
            <a:spLocks noGrp="1"/>
          </p:cNvSpPr>
          <p:nvPr>
            <p:ph idx="1"/>
          </p:nvPr>
        </p:nvSpPr>
        <p:spPr/>
        <p:txBody>
          <a:bodyPr/>
          <a:lstStyle/>
          <a:p>
            <a:r>
              <a:rPr lang="en-US" dirty="0"/>
              <a:t>CNNs extract high level features from image like lines, edges, shapes.</a:t>
            </a:r>
          </a:p>
          <a:p>
            <a:r>
              <a:rPr lang="en-US" dirty="0"/>
              <a:t>The Fast R-CNN detector processes the entire image. Hence we did the work of 2000 convolutions in a single step.</a:t>
            </a:r>
          </a:p>
          <a:p>
            <a:r>
              <a:rPr lang="en-US" dirty="0"/>
              <a:t>Fast R-CNN chooses CNN features corresponding to each region proposal. </a:t>
            </a:r>
            <a:endParaRPr lang="en-IN" dirty="0"/>
          </a:p>
        </p:txBody>
      </p:sp>
      <p:pic>
        <p:nvPicPr>
          <p:cNvPr id="4" name="Picture 3">
            <a:extLst>
              <a:ext uri="{FF2B5EF4-FFF2-40B4-BE49-F238E27FC236}">
                <a16:creationId xmlns:a16="http://schemas.microsoft.com/office/drawing/2014/main" id="{8C08BF90-CE13-4C61-AB77-BC46DFDDAD9D}"/>
              </a:ext>
            </a:extLst>
          </p:cNvPr>
          <p:cNvPicPr>
            <a:picLocks noChangeAspect="1"/>
          </p:cNvPicPr>
          <p:nvPr/>
        </p:nvPicPr>
        <p:blipFill>
          <a:blip r:embed="rId2"/>
          <a:stretch>
            <a:fillRect/>
          </a:stretch>
        </p:blipFill>
        <p:spPr>
          <a:xfrm>
            <a:off x="2976563" y="3770226"/>
            <a:ext cx="5367338" cy="3087774"/>
          </a:xfrm>
          <a:prstGeom prst="rect">
            <a:avLst/>
          </a:prstGeom>
        </p:spPr>
      </p:pic>
    </p:spTree>
    <p:extLst>
      <p:ext uri="{BB962C8B-B14F-4D97-AF65-F5344CB8AC3E}">
        <p14:creationId xmlns:p14="http://schemas.microsoft.com/office/powerpoint/2010/main" val="207611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28AAC-1FF7-4289-A205-C9453C7DE4A0}"/>
              </a:ext>
            </a:extLst>
          </p:cNvPr>
          <p:cNvSpPr>
            <a:spLocks noGrp="1"/>
          </p:cNvSpPr>
          <p:nvPr>
            <p:ph type="title"/>
          </p:nvPr>
        </p:nvSpPr>
        <p:spPr/>
        <p:txBody>
          <a:bodyPr/>
          <a:lstStyle/>
          <a:p>
            <a:r>
              <a:rPr lang="en-US" dirty="0"/>
              <a:t>USE OF REGION PROPOSAL LAYER AND ROI POOL</a:t>
            </a:r>
            <a:endParaRPr lang="en-IN" dirty="0"/>
          </a:p>
        </p:txBody>
      </p:sp>
      <p:sp>
        <p:nvSpPr>
          <p:cNvPr id="3" name="Content Placeholder 2">
            <a:extLst>
              <a:ext uri="{FF2B5EF4-FFF2-40B4-BE49-F238E27FC236}">
                <a16:creationId xmlns:a16="http://schemas.microsoft.com/office/drawing/2014/main" id="{4AC2C8E7-0AA4-47D2-A6FD-8A573000171E}"/>
              </a:ext>
            </a:extLst>
          </p:cNvPr>
          <p:cNvSpPr>
            <a:spLocks noGrp="1"/>
          </p:cNvSpPr>
          <p:nvPr>
            <p:ph idx="1"/>
          </p:nvPr>
        </p:nvSpPr>
        <p:spPr>
          <a:xfrm>
            <a:off x="6303054" y="1825625"/>
            <a:ext cx="5050745" cy="4351338"/>
          </a:xfrm>
        </p:spPr>
        <p:txBody>
          <a:bodyPr/>
          <a:lstStyle/>
          <a:p>
            <a:r>
              <a:rPr lang="en-US" dirty="0"/>
              <a:t>ROI pool layer convert these regions to a smaller feature map of fixed size before feeding to fully connected neural network.</a:t>
            </a:r>
          </a:p>
          <a:p>
            <a:r>
              <a:rPr lang="en-US" dirty="0"/>
              <a:t>This is done using max pooling or average pooling.</a:t>
            </a:r>
          </a:p>
          <a:p>
            <a:endParaRPr lang="en-IN" dirty="0"/>
          </a:p>
        </p:txBody>
      </p:sp>
      <p:pic>
        <p:nvPicPr>
          <p:cNvPr id="4" name="Picture 3">
            <a:extLst>
              <a:ext uri="{FF2B5EF4-FFF2-40B4-BE49-F238E27FC236}">
                <a16:creationId xmlns:a16="http://schemas.microsoft.com/office/drawing/2014/main" id="{F031597C-9CFA-428C-94BD-5C29BDB1055D}"/>
              </a:ext>
            </a:extLst>
          </p:cNvPr>
          <p:cNvPicPr>
            <a:picLocks noChangeAspect="1"/>
          </p:cNvPicPr>
          <p:nvPr/>
        </p:nvPicPr>
        <p:blipFill>
          <a:blip r:embed="rId2"/>
          <a:stretch>
            <a:fillRect/>
          </a:stretch>
        </p:blipFill>
        <p:spPr>
          <a:xfrm>
            <a:off x="590550" y="1825625"/>
            <a:ext cx="5712505" cy="4052887"/>
          </a:xfrm>
          <a:prstGeom prst="rect">
            <a:avLst/>
          </a:prstGeom>
        </p:spPr>
      </p:pic>
    </p:spTree>
    <p:extLst>
      <p:ext uri="{BB962C8B-B14F-4D97-AF65-F5344CB8AC3E}">
        <p14:creationId xmlns:p14="http://schemas.microsoft.com/office/powerpoint/2010/main" val="1119109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003BB-2881-4EF9-A5F1-829BC79BAF3F}"/>
              </a:ext>
            </a:extLst>
          </p:cNvPr>
          <p:cNvSpPr>
            <a:spLocks noGrp="1"/>
          </p:cNvSpPr>
          <p:nvPr>
            <p:ph type="title"/>
          </p:nvPr>
        </p:nvSpPr>
        <p:spPr/>
        <p:txBody>
          <a:bodyPr/>
          <a:lstStyle/>
          <a:p>
            <a:r>
              <a:rPr lang="en-US" dirty="0"/>
              <a:t>FULLY CONNECTED LAYER AND FINAL PREDICTION</a:t>
            </a:r>
            <a:endParaRPr lang="en-IN" dirty="0"/>
          </a:p>
        </p:txBody>
      </p:sp>
      <p:sp>
        <p:nvSpPr>
          <p:cNvPr id="3" name="Content Placeholder 2">
            <a:extLst>
              <a:ext uri="{FF2B5EF4-FFF2-40B4-BE49-F238E27FC236}">
                <a16:creationId xmlns:a16="http://schemas.microsoft.com/office/drawing/2014/main" id="{D9F43359-1651-41BD-9642-9872AF4CE5D2}"/>
              </a:ext>
            </a:extLst>
          </p:cNvPr>
          <p:cNvSpPr>
            <a:spLocks noGrp="1"/>
          </p:cNvSpPr>
          <p:nvPr>
            <p:ph idx="1"/>
          </p:nvPr>
        </p:nvSpPr>
        <p:spPr>
          <a:xfrm>
            <a:off x="838200" y="1825625"/>
            <a:ext cx="5318760" cy="4351338"/>
          </a:xfrm>
        </p:spPr>
        <p:txBody>
          <a:bodyPr/>
          <a:lstStyle/>
          <a:p>
            <a:pPr marL="0" indent="0">
              <a:buNone/>
            </a:pPr>
            <a:r>
              <a:rPr lang="en-US" dirty="0"/>
              <a:t>Fully Connected layers are used to produce 2 outputs.</a:t>
            </a:r>
          </a:p>
          <a:p>
            <a:r>
              <a:rPr lang="en-US" dirty="0"/>
              <a:t> Predict the class label of the object in ROI</a:t>
            </a:r>
          </a:p>
          <a:p>
            <a:r>
              <a:rPr lang="en-US" dirty="0"/>
              <a:t> Regression to find (x, y, w, h) coordinates of Bounding Box</a:t>
            </a:r>
          </a:p>
          <a:p>
            <a:pPr marL="457200" lvl="1" indent="0">
              <a:buNone/>
            </a:pPr>
            <a:r>
              <a:rPr lang="en-US" dirty="0"/>
              <a:t> x, y = X and Y coordinates of the bounding box</a:t>
            </a:r>
          </a:p>
          <a:p>
            <a:pPr marL="457200" lvl="1" indent="0">
              <a:buNone/>
            </a:pPr>
            <a:r>
              <a:rPr lang="en-US" dirty="0"/>
              <a:t> w = width of bounding box</a:t>
            </a:r>
          </a:p>
          <a:p>
            <a:pPr marL="457200" lvl="1" indent="0">
              <a:buNone/>
            </a:pPr>
            <a:r>
              <a:rPr lang="en-US" dirty="0"/>
              <a:t> h = height of bounding box</a:t>
            </a:r>
            <a:endParaRPr lang="en-IN" dirty="0"/>
          </a:p>
        </p:txBody>
      </p:sp>
      <p:pic>
        <p:nvPicPr>
          <p:cNvPr id="4" name="Picture 3">
            <a:extLst>
              <a:ext uri="{FF2B5EF4-FFF2-40B4-BE49-F238E27FC236}">
                <a16:creationId xmlns:a16="http://schemas.microsoft.com/office/drawing/2014/main" id="{6BE5BD0F-09E5-4A02-9F10-2A39E265906C}"/>
              </a:ext>
            </a:extLst>
          </p:cNvPr>
          <p:cNvPicPr>
            <a:picLocks noChangeAspect="1"/>
          </p:cNvPicPr>
          <p:nvPr/>
        </p:nvPicPr>
        <p:blipFill>
          <a:blip r:embed="rId2"/>
          <a:stretch>
            <a:fillRect/>
          </a:stretch>
        </p:blipFill>
        <p:spPr>
          <a:xfrm>
            <a:off x="5833110" y="2611438"/>
            <a:ext cx="5956212" cy="2476500"/>
          </a:xfrm>
          <a:prstGeom prst="rect">
            <a:avLst/>
          </a:prstGeom>
        </p:spPr>
      </p:pic>
    </p:spTree>
    <p:extLst>
      <p:ext uri="{BB962C8B-B14F-4D97-AF65-F5344CB8AC3E}">
        <p14:creationId xmlns:p14="http://schemas.microsoft.com/office/powerpoint/2010/main" val="1064155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B3AB6C-49F3-48D4-AF14-FEB881489384}"/>
              </a:ext>
            </a:extLst>
          </p:cNvPr>
          <p:cNvSpPr>
            <a:spLocks noGrp="1"/>
          </p:cNvSpPr>
          <p:nvPr>
            <p:ph type="title"/>
          </p:nvPr>
        </p:nvSpPr>
        <p:spPr>
          <a:xfrm>
            <a:off x="838200" y="585216"/>
            <a:ext cx="10515600" cy="1325563"/>
          </a:xfrm>
        </p:spPr>
        <p:txBody>
          <a:bodyPr>
            <a:normAutofit/>
          </a:bodyPr>
          <a:lstStyle/>
          <a:p>
            <a:r>
              <a:rPr lang="en-US">
                <a:solidFill>
                  <a:schemeClr val="bg1"/>
                </a:solidFill>
              </a:rPr>
              <a:t>HOW TO FIND BOUNDING BOX FOR OBJECT LOCALIZATION?</a:t>
            </a:r>
            <a:endParaRPr lang="en-IN">
              <a:solidFill>
                <a:schemeClr val="bg1"/>
              </a:solidFill>
            </a:endParaRPr>
          </a:p>
        </p:txBody>
      </p:sp>
      <p:pic>
        <p:nvPicPr>
          <p:cNvPr id="4" name="Picture 3">
            <a:extLst>
              <a:ext uri="{FF2B5EF4-FFF2-40B4-BE49-F238E27FC236}">
                <a16:creationId xmlns:a16="http://schemas.microsoft.com/office/drawing/2014/main" id="{1C5DBBA3-4969-4663-9787-B0896ECE08AE}"/>
              </a:ext>
            </a:extLst>
          </p:cNvPr>
          <p:cNvPicPr>
            <a:picLocks noChangeAspect="1"/>
          </p:cNvPicPr>
          <p:nvPr/>
        </p:nvPicPr>
        <p:blipFill rotWithShape="1">
          <a:blip r:embed="rId2"/>
          <a:srcRect r="3" b="3390"/>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414D785F-AE6C-46D4-B6E8-08C4061D3713}"/>
              </a:ext>
            </a:extLst>
          </p:cNvPr>
          <p:cNvSpPr>
            <a:spLocks noGrp="1"/>
          </p:cNvSpPr>
          <p:nvPr>
            <p:ph idx="1"/>
          </p:nvPr>
        </p:nvSpPr>
        <p:spPr>
          <a:xfrm>
            <a:off x="7546848" y="2516777"/>
            <a:ext cx="3803904" cy="3660185"/>
          </a:xfrm>
        </p:spPr>
        <p:txBody>
          <a:bodyPr anchor="ctr">
            <a:normAutofit/>
          </a:bodyPr>
          <a:lstStyle/>
          <a:p>
            <a:r>
              <a:rPr lang="en-US" sz="2200"/>
              <a:t>Object bounding boxes are found using x-axis and y-axis coordinates based on the size of the image</a:t>
            </a:r>
          </a:p>
          <a:p>
            <a:r>
              <a:rPr lang="en-US" sz="2200"/>
              <a:t>Bounding box helps to separate most prominent object from background</a:t>
            </a:r>
            <a:endParaRPr lang="en-IN" sz="2200"/>
          </a:p>
        </p:txBody>
      </p:sp>
    </p:spTree>
    <p:extLst>
      <p:ext uri="{BB962C8B-B14F-4D97-AF65-F5344CB8AC3E}">
        <p14:creationId xmlns:p14="http://schemas.microsoft.com/office/powerpoint/2010/main" val="2810400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1B205-E566-4A65-8F06-3860E1DA4DE1}"/>
              </a:ext>
            </a:extLst>
          </p:cNvPr>
          <p:cNvSpPr>
            <a:spLocks noGrp="1"/>
          </p:cNvSpPr>
          <p:nvPr>
            <p:ph type="title"/>
          </p:nvPr>
        </p:nvSpPr>
        <p:spPr/>
        <p:txBody>
          <a:bodyPr/>
          <a:lstStyle/>
          <a:p>
            <a:r>
              <a:rPr lang="en-US" dirty="0"/>
              <a:t>PERFORMANCE OF FAST RCNN IN TRAINING </a:t>
            </a:r>
            <a:endParaRPr lang="en-IN" dirty="0"/>
          </a:p>
        </p:txBody>
      </p:sp>
      <p:sp>
        <p:nvSpPr>
          <p:cNvPr id="3" name="Content Placeholder 2">
            <a:extLst>
              <a:ext uri="{FF2B5EF4-FFF2-40B4-BE49-F238E27FC236}">
                <a16:creationId xmlns:a16="http://schemas.microsoft.com/office/drawing/2014/main" id="{C14DB246-4F98-4891-882F-44193551A50B}"/>
              </a:ext>
            </a:extLst>
          </p:cNvPr>
          <p:cNvSpPr>
            <a:spLocks noGrp="1"/>
          </p:cNvSpPr>
          <p:nvPr>
            <p:ph idx="1"/>
          </p:nvPr>
        </p:nvSpPr>
        <p:spPr/>
        <p:txBody>
          <a:bodyPr/>
          <a:lstStyle/>
          <a:p>
            <a:r>
              <a:rPr lang="en-US" dirty="0"/>
              <a:t>Fast RCNN is10x faster compared to RCNN because</a:t>
            </a:r>
          </a:p>
          <a:p>
            <a:r>
              <a:rPr lang="en-US" dirty="0"/>
              <a:t> Only a single image is processed by a CNN, instead of 2000 CNNs on images obtained from selective search in RCNN algorithm.</a:t>
            </a:r>
            <a:endParaRPr lang="en-IN" dirty="0"/>
          </a:p>
        </p:txBody>
      </p:sp>
      <p:pic>
        <p:nvPicPr>
          <p:cNvPr id="4" name="Picture 3">
            <a:extLst>
              <a:ext uri="{FF2B5EF4-FFF2-40B4-BE49-F238E27FC236}">
                <a16:creationId xmlns:a16="http://schemas.microsoft.com/office/drawing/2014/main" id="{C1413915-F500-44F4-BD94-5BA0DBC4C4B0}"/>
              </a:ext>
            </a:extLst>
          </p:cNvPr>
          <p:cNvPicPr>
            <a:picLocks noChangeAspect="1"/>
          </p:cNvPicPr>
          <p:nvPr/>
        </p:nvPicPr>
        <p:blipFill>
          <a:blip r:embed="rId2"/>
          <a:stretch>
            <a:fillRect/>
          </a:stretch>
        </p:blipFill>
        <p:spPr>
          <a:xfrm>
            <a:off x="2384923" y="3214824"/>
            <a:ext cx="7038975" cy="3371850"/>
          </a:xfrm>
          <a:prstGeom prst="rect">
            <a:avLst/>
          </a:prstGeom>
        </p:spPr>
      </p:pic>
    </p:spTree>
    <p:extLst>
      <p:ext uri="{BB962C8B-B14F-4D97-AF65-F5344CB8AC3E}">
        <p14:creationId xmlns:p14="http://schemas.microsoft.com/office/powerpoint/2010/main" val="953195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0D6AA-7B25-4E39-898C-031BC20823FD}"/>
              </a:ext>
            </a:extLst>
          </p:cNvPr>
          <p:cNvSpPr>
            <a:spLocks noGrp="1"/>
          </p:cNvSpPr>
          <p:nvPr>
            <p:ph type="title"/>
          </p:nvPr>
        </p:nvSpPr>
        <p:spPr/>
        <p:txBody>
          <a:bodyPr/>
          <a:lstStyle/>
          <a:p>
            <a:r>
              <a:rPr lang="en-US" dirty="0"/>
              <a:t>PERFORMANCE OF FAST RCNN IN TEST</a:t>
            </a:r>
            <a:endParaRPr lang="en-IN" dirty="0"/>
          </a:p>
        </p:txBody>
      </p:sp>
      <p:sp>
        <p:nvSpPr>
          <p:cNvPr id="3" name="Content Placeholder 2">
            <a:extLst>
              <a:ext uri="{FF2B5EF4-FFF2-40B4-BE49-F238E27FC236}">
                <a16:creationId xmlns:a16="http://schemas.microsoft.com/office/drawing/2014/main" id="{8398C575-EB0D-4B58-8F78-77B819D63CB8}"/>
              </a:ext>
            </a:extLst>
          </p:cNvPr>
          <p:cNvSpPr>
            <a:spLocks noGrp="1"/>
          </p:cNvSpPr>
          <p:nvPr>
            <p:ph idx="1"/>
          </p:nvPr>
        </p:nvSpPr>
        <p:spPr/>
        <p:txBody>
          <a:bodyPr/>
          <a:lstStyle/>
          <a:p>
            <a:r>
              <a:rPr lang="en-US" dirty="0"/>
              <a:t>Fast RCNN is really fast in prediction.</a:t>
            </a:r>
          </a:p>
          <a:p>
            <a:r>
              <a:rPr lang="en-US" dirty="0"/>
              <a:t>The only bottleneck is region proposal which takes almost 2 seconds which is a lot of time.</a:t>
            </a:r>
            <a:endParaRPr lang="en-IN" dirty="0"/>
          </a:p>
        </p:txBody>
      </p:sp>
      <p:pic>
        <p:nvPicPr>
          <p:cNvPr id="4" name="Picture 3">
            <a:extLst>
              <a:ext uri="{FF2B5EF4-FFF2-40B4-BE49-F238E27FC236}">
                <a16:creationId xmlns:a16="http://schemas.microsoft.com/office/drawing/2014/main" id="{1E76C65B-FF21-4490-8EBE-F64FB80B389C}"/>
              </a:ext>
            </a:extLst>
          </p:cNvPr>
          <p:cNvPicPr>
            <a:picLocks noChangeAspect="1"/>
          </p:cNvPicPr>
          <p:nvPr/>
        </p:nvPicPr>
        <p:blipFill>
          <a:blip r:embed="rId2"/>
          <a:stretch>
            <a:fillRect/>
          </a:stretch>
        </p:blipFill>
        <p:spPr>
          <a:xfrm>
            <a:off x="4724400" y="2962707"/>
            <a:ext cx="5600700" cy="3330720"/>
          </a:xfrm>
          <a:prstGeom prst="rect">
            <a:avLst/>
          </a:prstGeom>
        </p:spPr>
      </p:pic>
    </p:spTree>
    <p:extLst>
      <p:ext uri="{BB962C8B-B14F-4D97-AF65-F5344CB8AC3E}">
        <p14:creationId xmlns:p14="http://schemas.microsoft.com/office/powerpoint/2010/main" val="1904050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CFDD-6539-4EFE-B2E9-0E82E694E652}"/>
              </a:ext>
            </a:extLst>
          </p:cNvPr>
          <p:cNvSpPr>
            <a:spLocks noGrp="1"/>
          </p:cNvSpPr>
          <p:nvPr>
            <p:ph type="title"/>
          </p:nvPr>
        </p:nvSpPr>
        <p:spPr/>
        <p:txBody>
          <a:bodyPr/>
          <a:lstStyle/>
          <a:p>
            <a:r>
              <a:rPr lang="en-IN" dirty="0"/>
              <a:t>LIMITATIONS OF FAST RCNN</a:t>
            </a:r>
          </a:p>
        </p:txBody>
      </p:sp>
      <p:sp>
        <p:nvSpPr>
          <p:cNvPr id="3" name="Content Placeholder 2">
            <a:extLst>
              <a:ext uri="{FF2B5EF4-FFF2-40B4-BE49-F238E27FC236}">
                <a16:creationId xmlns:a16="http://schemas.microsoft.com/office/drawing/2014/main" id="{BF8B662A-D43E-4CA8-8DD8-9AC26570AEFE}"/>
              </a:ext>
            </a:extLst>
          </p:cNvPr>
          <p:cNvSpPr>
            <a:spLocks noGrp="1"/>
          </p:cNvSpPr>
          <p:nvPr>
            <p:ph idx="1"/>
          </p:nvPr>
        </p:nvSpPr>
        <p:spPr/>
        <p:txBody>
          <a:bodyPr/>
          <a:lstStyle/>
          <a:p>
            <a:r>
              <a:rPr lang="en-US" dirty="0"/>
              <a:t>Region proposal takes a lot of time (2 seconds).</a:t>
            </a:r>
          </a:p>
          <a:p>
            <a:r>
              <a:rPr lang="en-US" dirty="0"/>
              <a:t>Selective Search is a slow and time consuming process which is unsuitable for real world, large datasets.</a:t>
            </a:r>
          </a:p>
          <a:p>
            <a:r>
              <a:rPr lang="en-US" dirty="0"/>
              <a:t>This issue is resolved with Faster RCNN.</a:t>
            </a:r>
            <a:endParaRPr lang="en-IN" dirty="0"/>
          </a:p>
        </p:txBody>
      </p:sp>
    </p:spTree>
    <p:extLst>
      <p:ext uri="{BB962C8B-B14F-4D97-AF65-F5344CB8AC3E}">
        <p14:creationId xmlns:p14="http://schemas.microsoft.com/office/powerpoint/2010/main" val="1577351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FBBF2-0748-4193-8FB2-1F22C0D70F7E}"/>
              </a:ext>
            </a:extLst>
          </p:cNvPr>
          <p:cNvSpPr>
            <a:spLocks noGrp="1"/>
          </p:cNvSpPr>
          <p:nvPr>
            <p:ph type="title"/>
          </p:nvPr>
        </p:nvSpPr>
        <p:spPr/>
        <p:txBody>
          <a:bodyPr/>
          <a:lstStyle/>
          <a:p>
            <a:r>
              <a:rPr lang="en-IN" dirty="0"/>
              <a:t>FASTER RCNN </a:t>
            </a:r>
          </a:p>
        </p:txBody>
      </p:sp>
      <p:sp>
        <p:nvSpPr>
          <p:cNvPr id="3" name="Content Placeholder 2">
            <a:extLst>
              <a:ext uri="{FF2B5EF4-FFF2-40B4-BE49-F238E27FC236}">
                <a16:creationId xmlns:a16="http://schemas.microsoft.com/office/drawing/2014/main" id="{EBE2ED6B-BFF3-4488-BD22-42F51EE843DD}"/>
              </a:ext>
            </a:extLst>
          </p:cNvPr>
          <p:cNvSpPr>
            <a:spLocks noGrp="1"/>
          </p:cNvSpPr>
          <p:nvPr>
            <p:ph idx="1"/>
          </p:nvPr>
        </p:nvSpPr>
        <p:spPr>
          <a:xfrm>
            <a:off x="838200" y="1825625"/>
            <a:ext cx="5257800" cy="4351338"/>
          </a:xfrm>
        </p:spPr>
        <p:txBody>
          <a:bodyPr/>
          <a:lstStyle/>
          <a:p>
            <a:r>
              <a:rPr lang="en-US" dirty="0"/>
              <a:t>Faster RCNN uses an inbuilt region proposal network (RPN) to generate region proposals directly in the network without using an external algorithm like Selective search. </a:t>
            </a:r>
            <a:endParaRPr lang="en-IN" dirty="0"/>
          </a:p>
        </p:txBody>
      </p:sp>
      <p:pic>
        <p:nvPicPr>
          <p:cNvPr id="1026" name="Picture 2" descr="Faster R-CNN | ML - GeeksforGeeks">
            <a:extLst>
              <a:ext uri="{FF2B5EF4-FFF2-40B4-BE49-F238E27FC236}">
                <a16:creationId xmlns:a16="http://schemas.microsoft.com/office/drawing/2014/main" id="{E1DF9D4D-9F0B-4B95-AFD3-97F65023B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0032" y="1380852"/>
            <a:ext cx="4920788" cy="4905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14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F641-2AA2-47A9-AB50-AF04B3B24F0A}"/>
              </a:ext>
            </a:extLst>
          </p:cNvPr>
          <p:cNvSpPr>
            <a:spLocks noGrp="1"/>
          </p:cNvSpPr>
          <p:nvPr>
            <p:ph type="title"/>
          </p:nvPr>
        </p:nvSpPr>
        <p:spPr/>
        <p:txBody>
          <a:bodyPr/>
          <a:lstStyle/>
          <a:p>
            <a:r>
              <a:rPr lang="en-IN" dirty="0"/>
              <a:t>FASTER RCNN NETWORK</a:t>
            </a:r>
          </a:p>
        </p:txBody>
      </p:sp>
      <p:pic>
        <p:nvPicPr>
          <p:cNvPr id="4" name="Content Placeholder 3">
            <a:extLst>
              <a:ext uri="{FF2B5EF4-FFF2-40B4-BE49-F238E27FC236}">
                <a16:creationId xmlns:a16="http://schemas.microsoft.com/office/drawing/2014/main" id="{5D2D7DB3-7D6A-4DB8-95E9-65838B3953C4}"/>
              </a:ext>
            </a:extLst>
          </p:cNvPr>
          <p:cNvPicPr>
            <a:picLocks noGrp="1" noChangeAspect="1"/>
          </p:cNvPicPr>
          <p:nvPr>
            <p:ph idx="1"/>
          </p:nvPr>
        </p:nvPicPr>
        <p:blipFill>
          <a:blip r:embed="rId2"/>
          <a:stretch>
            <a:fillRect/>
          </a:stretch>
        </p:blipFill>
        <p:spPr>
          <a:xfrm>
            <a:off x="947601" y="1825625"/>
            <a:ext cx="10296798" cy="4351338"/>
          </a:xfrm>
          <a:prstGeom prst="rect">
            <a:avLst/>
          </a:prstGeom>
        </p:spPr>
      </p:pic>
    </p:spTree>
    <p:extLst>
      <p:ext uri="{BB962C8B-B14F-4D97-AF65-F5344CB8AC3E}">
        <p14:creationId xmlns:p14="http://schemas.microsoft.com/office/powerpoint/2010/main" val="109700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E1B10-0C98-4C95-94A4-4B0DF91CD413}"/>
              </a:ext>
            </a:extLst>
          </p:cNvPr>
          <p:cNvSpPr>
            <a:spLocks noGrp="1"/>
          </p:cNvSpPr>
          <p:nvPr>
            <p:ph type="title"/>
          </p:nvPr>
        </p:nvSpPr>
        <p:spPr/>
        <p:txBody>
          <a:bodyPr/>
          <a:lstStyle/>
          <a:p>
            <a:r>
              <a:rPr lang="en-IN" dirty="0"/>
              <a:t>REGION PROPOSAL NETWORK</a:t>
            </a:r>
          </a:p>
        </p:txBody>
      </p:sp>
      <p:sp>
        <p:nvSpPr>
          <p:cNvPr id="3" name="Content Placeholder 2">
            <a:extLst>
              <a:ext uri="{FF2B5EF4-FFF2-40B4-BE49-F238E27FC236}">
                <a16:creationId xmlns:a16="http://schemas.microsoft.com/office/drawing/2014/main" id="{A361F6AF-F273-4F5F-95B4-09B0646B851E}"/>
              </a:ext>
            </a:extLst>
          </p:cNvPr>
          <p:cNvSpPr>
            <a:spLocks noGrp="1"/>
          </p:cNvSpPr>
          <p:nvPr>
            <p:ph idx="1"/>
          </p:nvPr>
        </p:nvSpPr>
        <p:spPr/>
        <p:txBody>
          <a:bodyPr/>
          <a:lstStyle/>
          <a:p>
            <a:r>
              <a:rPr lang="en-US" dirty="0"/>
              <a:t>Region Proposal Network creates boxes called anchors which are most likely to contain object.</a:t>
            </a:r>
            <a:endParaRPr lang="en-IN" dirty="0"/>
          </a:p>
        </p:txBody>
      </p:sp>
      <p:pic>
        <p:nvPicPr>
          <p:cNvPr id="4" name="Picture 3">
            <a:extLst>
              <a:ext uri="{FF2B5EF4-FFF2-40B4-BE49-F238E27FC236}">
                <a16:creationId xmlns:a16="http://schemas.microsoft.com/office/drawing/2014/main" id="{1417B934-7303-4116-8D85-C33C20091342}"/>
              </a:ext>
            </a:extLst>
          </p:cNvPr>
          <p:cNvPicPr>
            <a:picLocks noChangeAspect="1"/>
          </p:cNvPicPr>
          <p:nvPr/>
        </p:nvPicPr>
        <p:blipFill>
          <a:blip r:embed="rId2"/>
          <a:stretch>
            <a:fillRect/>
          </a:stretch>
        </p:blipFill>
        <p:spPr>
          <a:xfrm>
            <a:off x="112667" y="2889716"/>
            <a:ext cx="12192000" cy="3422184"/>
          </a:xfrm>
          <a:prstGeom prst="rect">
            <a:avLst/>
          </a:prstGeom>
        </p:spPr>
      </p:pic>
    </p:spTree>
    <p:extLst>
      <p:ext uri="{BB962C8B-B14F-4D97-AF65-F5344CB8AC3E}">
        <p14:creationId xmlns:p14="http://schemas.microsoft.com/office/powerpoint/2010/main" val="952311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D778C-4E7D-4479-B6E9-E240D1EA26FF}"/>
              </a:ext>
            </a:extLst>
          </p:cNvPr>
          <p:cNvSpPr>
            <a:spLocks noGrp="1"/>
          </p:cNvSpPr>
          <p:nvPr>
            <p:ph type="title"/>
          </p:nvPr>
        </p:nvSpPr>
        <p:spPr/>
        <p:txBody>
          <a:bodyPr/>
          <a:lstStyle/>
          <a:p>
            <a:r>
              <a:rPr lang="en-IN" dirty="0"/>
              <a:t>ANCHORS IN FASTER RCNN</a:t>
            </a:r>
          </a:p>
        </p:txBody>
      </p:sp>
      <p:sp>
        <p:nvSpPr>
          <p:cNvPr id="3" name="Content Placeholder 2">
            <a:extLst>
              <a:ext uri="{FF2B5EF4-FFF2-40B4-BE49-F238E27FC236}">
                <a16:creationId xmlns:a16="http://schemas.microsoft.com/office/drawing/2014/main" id="{D5FBE12F-D485-43B7-AA00-644D9FE72920}"/>
              </a:ext>
            </a:extLst>
          </p:cNvPr>
          <p:cNvSpPr>
            <a:spLocks noGrp="1"/>
          </p:cNvSpPr>
          <p:nvPr>
            <p:ph idx="1"/>
          </p:nvPr>
        </p:nvSpPr>
        <p:spPr>
          <a:xfrm>
            <a:off x="838200" y="1825625"/>
            <a:ext cx="5334000" cy="4351338"/>
          </a:xfrm>
        </p:spPr>
        <p:txBody>
          <a:bodyPr/>
          <a:lstStyle/>
          <a:p>
            <a:r>
              <a:rPr lang="en-US" dirty="0"/>
              <a:t>Anchors are fixed boxes placed across the images to find location of object.</a:t>
            </a:r>
          </a:p>
          <a:p>
            <a:r>
              <a:rPr lang="en-US" dirty="0"/>
              <a:t>Faster RCNN has 9 anchors of fixed size like 128x128, 256x256 and 512x512 (red, green and blue).</a:t>
            </a:r>
          </a:p>
          <a:p>
            <a:r>
              <a:rPr lang="en-US" dirty="0"/>
              <a:t>For each size, the width to height ratio is 1:1, 1:2 and 2:1.</a:t>
            </a:r>
            <a:endParaRPr lang="en-IN" dirty="0"/>
          </a:p>
        </p:txBody>
      </p:sp>
      <p:pic>
        <p:nvPicPr>
          <p:cNvPr id="4" name="Picture 3">
            <a:extLst>
              <a:ext uri="{FF2B5EF4-FFF2-40B4-BE49-F238E27FC236}">
                <a16:creationId xmlns:a16="http://schemas.microsoft.com/office/drawing/2014/main" id="{78F284B6-1F86-450A-9CCE-9118ED315588}"/>
              </a:ext>
            </a:extLst>
          </p:cNvPr>
          <p:cNvPicPr>
            <a:picLocks noChangeAspect="1"/>
          </p:cNvPicPr>
          <p:nvPr/>
        </p:nvPicPr>
        <p:blipFill>
          <a:blip r:embed="rId2"/>
          <a:stretch>
            <a:fillRect/>
          </a:stretch>
        </p:blipFill>
        <p:spPr>
          <a:xfrm>
            <a:off x="6363780" y="1825625"/>
            <a:ext cx="5466270" cy="3857625"/>
          </a:xfrm>
          <a:prstGeom prst="rect">
            <a:avLst/>
          </a:prstGeom>
        </p:spPr>
      </p:pic>
    </p:spTree>
    <p:extLst>
      <p:ext uri="{BB962C8B-B14F-4D97-AF65-F5344CB8AC3E}">
        <p14:creationId xmlns:p14="http://schemas.microsoft.com/office/powerpoint/2010/main" val="1717697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E99C0-6EA4-4B84-BA85-112E5D6DAB3A}"/>
              </a:ext>
            </a:extLst>
          </p:cNvPr>
          <p:cNvSpPr>
            <a:spLocks noGrp="1"/>
          </p:cNvSpPr>
          <p:nvPr>
            <p:ph type="title"/>
          </p:nvPr>
        </p:nvSpPr>
        <p:spPr/>
        <p:txBody>
          <a:bodyPr/>
          <a:lstStyle/>
          <a:p>
            <a:r>
              <a:rPr lang="en-IN" dirty="0"/>
              <a:t>STEP1 : CONVOLUTIONAL LAYER</a:t>
            </a:r>
          </a:p>
        </p:txBody>
      </p:sp>
      <p:sp>
        <p:nvSpPr>
          <p:cNvPr id="3" name="Content Placeholder 2">
            <a:extLst>
              <a:ext uri="{FF2B5EF4-FFF2-40B4-BE49-F238E27FC236}">
                <a16:creationId xmlns:a16="http://schemas.microsoft.com/office/drawing/2014/main" id="{B2E3B20E-D342-4956-89D5-39B25350C947}"/>
              </a:ext>
            </a:extLst>
          </p:cNvPr>
          <p:cNvSpPr>
            <a:spLocks noGrp="1"/>
          </p:cNvSpPr>
          <p:nvPr>
            <p:ph idx="1"/>
          </p:nvPr>
        </p:nvSpPr>
        <p:spPr/>
        <p:txBody>
          <a:bodyPr/>
          <a:lstStyle/>
          <a:p>
            <a:r>
              <a:rPr lang="en-US" dirty="0"/>
              <a:t>First a picture goes through convolutional layer and feature maps are extracted.</a:t>
            </a:r>
            <a:endParaRPr lang="en-IN" dirty="0"/>
          </a:p>
        </p:txBody>
      </p:sp>
      <p:pic>
        <p:nvPicPr>
          <p:cNvPr id="4" name="Picture 3">
            <a:extLst>
              <a:ext uri="{FF2B5EF4-FFF2-40B4-BE49-F238E27FC236}">
                <a16:creationId xmlns:a16="http://schemas.microsoft.com/office/drawing/2014/main" id="{F1B83433-3925-47EB-820F-97991A394B9F}"/>
              </a:ext>
            </a:extLst>
          </p:cNvPr>
          <p:cNvPicPr>
            <a:picLocks noChangeAspect="1"/>
          </p:cNvPicPr>
          <p:nvPr/>
        </p:nvPicPr>
        <p:blipFill>
          <a:blip r:embed="rId2"/>
          <a:stretch>
            <a:fillRect/>
          </a:stretch>
        </p:blipFill>
        <p:spPr>
          <a:xfrm>
            <a:off x="2866618" y="2592570"/>
            <a:ext cx="7117580" cy="3584393"/>
          </a:xfrm>
          <a:prstGeom prst="rect">
            <a:avLst/>
          </a:prstGeom>
        </p:spPr>
      </p:pic>
    </p:spTree>
    <p:extLst>
      <p:ext uri="{BB962C8B-B14F-4D97-AF65-F5344CB8AC3E}">
        <p14:creationId xmlns:p14="http://schemas.microsoft.com/office/powerpoint/2010/main" val="2866208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2AF09-0252-4A16-8A31-CF019FDC477B}"/>
              </a:ext>
            </a:extLst>
          </p:cNvPr>
          <p:cNvSpPr>
            <a:spLocks noGrp="1"/>
          </p:cNvSpPr>
          <p:nvPr>
            <p:ph type="title"/>
          </p:nvPr>
        </p:nvSpPr>
        <p:spPr/>
        <p:txBody>
          <a:bodyPr/>
          <a:lstStyle/>
          <a:p>
            <a:r>
              <a:rPr lang="en-IN" dirty="0"/>
              <a:t>STEP2 : REGION PROPOSAL NETWORK </a:t>
            </a:r>
          </a:p>
        </p:txBody>
      </p:sp>
      <p:pic>
        <p:nvPicPr>
          <p:cNvPr id="4" name="Content Placeholder 3">
            <a:extLst>
              <a:ext uri="{FF2B5EF4-FFF2-40B4-BE49-F238E27FC236}">
                <a16:creationId xmlns:a16="http://schemas.microsoft.com/office/drawing/2014/main" id="{6C5AAA7F-2C6B-45B8-982C-0AE0A879D816}"/>
              </a:ext>
            </a:extLst>
          </p:cNvPr>
          <p:cNvPicPr>
            <a:picLocks noGrp="1" noChangeAspect="1"/>
          </p:cNvPicPr>
          <p:nvPr>
            <p:ph idx="1"/>
          </p:nvPr>
        </p:nvPicPr>
        <p:blipFill>
          <a:blip r:embed="rId2"/>
          <a:stretch>
            <a:fillRect/>
          </a:stretch>
        </p:blipFill>
        <p:spPr>
          <a:xfrm>
            <a:off x="948106" y="1825625"/>
            <a:ext cx="10295788" cy="4351338"/>
          </a:xfrm>
          <a:prstGeom prst="rect">
            <a:avLst/>
          </a:prstGeom>
        </p:spPr>
      </p:pic>
    </p:spTree>
    <p:extLst>
      <p:ext uri="{BB962C8B-B14F-4D97-AF65-F5344CB8AC3E}">
        <p14:creationId xmlns:p14="http://schemas.microsoft.com/office/powerpoint/2010/main" val="3680163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8532F-C54B-4A1B-81BC-1C8525880247}"/>
              </a:ext>
            </a:extLst>
          </p:cNvPr>
          <p:cNvSpPr>
            <a:spLocks noGrp="1"/>
          </p:cNvSpPr>
          <p:nvPr>
            <p:ph type="title"/>
          </p:nvPr>
        </p:nvSpPr>
        <p:spPr/>
        <p:txBody>
          <a:bodyPr/>
          <a:lstStyle/>
          <a:p>
            <a:r>
              <a:rPr lang="en-IN" dirty="0"/>
              <a:t>STEP2 : REGION PROPOSAL NETWORK</a:t>
            </a:r>
          </a:p>
        </p:txBody>
      </p:sp>
      <p:sp>
        <p:nvSpPr>
          <p:cNvPr id="3" name="Content Placeholder 2">
            <a:extLst>
              <a:ext uri="{FF2B5EF4-FFF2-40B4-BE49-F238E27FC236}">
                <a16:creationId xmlns:a16="http://schemas.microsoft.com/office/drawing/2014/main" id="{C41DC08E-73F8-4B5F-ACD1-0BC334D4B350}"/>
              </a:ext>
            </a:extLst>
          </p:cNvPr>
          <p:cNvSpPr>
            <a:spLocks noGrp="1"/>
          </p:cNvSpPr>
          <p:nvPr>
            <p:ph idx="1"/>
          </p:nvPr>
        </p:nvSpPr>
        <p:spPr/>
        <p:txBody>
          <a:bodyPr/>
          <a:lstStyle/>
          <a:p>
            <a:r>
              <a:rPr lang="en-US" dirty="0"/>
              <a:t>A sliding window is drawn over each point in feature map. At every point, 9 anchor boxes are drawn for generating region proposals</a:t>
            </a:r>
            <a:endParaRPr lang="en-IN" dirty="0"/>
          </a:p>
        </p:txBody>
      </p:sp>
      <p:pic>
        <p:nvPicPr>
          <p:cNvPr id="4" name="Picture 3">
            <a:extLst>
              <a:ext uri="{FF2B5EF4-FFF2-40B4-BE49-F238E27FC236}">
                <a16:creationId xmlns:a16="http://schemas.microsoft.com/office/drawing/2014/main" id="{9BEFDBE3-4F58-4079-8F95-FAF356C3306D}"/>
              </a:ext>
            </a:extLst>
          </p:cNvPr>
          <p:cNvPicPr>
            <a:picLocks noChangeAspect="1"/>
          </p:cNvPicPr>
          <p:nvPr/>
        </p:nvPicPr>
        <p:blipFill>
          <a:blip r:embed="rId2"/>
          <a:stretch>
            <a:fillRect/>
          </a:stretch>
        </p:blipFill>
        <p:spPr>
          <a:xfrm>
            <a:off x="981075" y="2886667"/>
            <a:ext cx="9936480" cy="3103617"/>
          </a:xfrm>
          <a:prstGeom prst="rect">
            <a:avLst/>
          </a:prstGeom>
        </p:spPr>
      </p:pic>
    </p:spTree>
    <p:extLst>
      <p:ext uri="{BB962C8B-B14F-4D97-AF65-F5344CB8AC3E}">
        <p14:creationId xmlns:p14="http://schemas.microsoft.com/office/powerpoint/2010/main" val="1348174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E37FD-83BD-4603-B99A-0AFD12FE33AE}"/>
              </a:ext>
            </a:extLst>
          </p:cNvPr>
          <p:cNvSpPr>
            <a:spLocks noGrp="1"/>
          </p:cNvSpPr>
          <p:nvPr>
            <p:ph type="title"/>
          </p:nvPr>
        </p:nvSpPr>
        <p:spPr/>
        <p:txBody>
          <a:bodyPr/>
          <a:lstStyle/>
          <a:p>
            <a:r>
              <a:rPr lang="en-US" dirty="0"/>
              <a:t>PREPERATION OF DATA WITH BOUNDING BOXS USING TOOL LABELIMG</a:t>
            </a:r>
            <a:endParaRPr lang="en-IN" dirty="0"/>
          </a:p>
        </p:txBody>
      </p:sp>
      <p:sp>
        <p:nvSpPr>
          <p:cNvPr id="3" name="Content Placeholder 2">
            <a:extLst>
              <a:ext uri="{FF2B5EF4-FFF2-40B4-BE49-F238E27FC236}">
                <a16:creationId xmlns:a16="http://schemas.microsoft.com/office/drawing/2014/main" id="{49F44B75-CECB-4203-9FEA-23361BC1B0BC}"/>
              </a:ext>
            </a:extLst>
          </p:cNvPr>
          <p:cNvSpPr>
            <a:spLocks noGrp="1"/>
          </p:cNvSpPr>
          <p:nvPr>
            <p:ph idx="1"/>
          </p:nvPr>
        </p:nvSpPr>
        <p:spPr/>
        <p:txBody>
          <a:bodyPr/>
          <a:lstStyle/>
          <a:p>
            <a:r>
              <a:rPr lang="en-US" dirty="0"/>
              <a:t>Go to </a:t>
            </a:r>
            <a:r>
              <a:rPr lang="en-US" dirty="0" err="1"/>
              <a:t>github</a:t>
            </a:r>
            <a:r>
              <a:rPr lang="en-US" dirty="0"/>
              <a:t> link https://github.com/tzutalin/labelImg and download the tool</a:t>
            </a:r>
          </a:p>
          <a:p>
            <a:r>
              <a:rPr lang="en-US" dirty="0"/>
              <a:t>Run labelimg.py to open a GUI window as shown:</a:t>
            </a:r>
            <a:endParaRPr lang="en-IN" dirty="0"/>
          </a:p>
        </p:txBody>
      </p:sp>
      <p:pic>
        <p:nvPicPr>
          <p:cNvPr id="4" name="Picture 3">
            <a:extLst>
              <a:ext uri="{FF2B5EF4-FFF2-40B4-BE49-F238E27FC236}">
                <a16:creationId xmlns:a16="http://schemas.microsoft.com/office/drawing/2014/main" id="{61AF5821-B694-45E4-9C7A-D21BA31C17B7}"/>
              </a:ext>
            </a:extLst>
          </p:cNvPr>
          <p:cNvPicPr>
            <a:picLocks noChangeAspect="1"/>
          </p:cNvPicPr>
          <p:nvPr/>
        </p:nvPicPr>
        <p:blipFill>
          <a:blip r:embed="rId2"/>
          <a:stretch>
            <a:fillRect/>
          </a:stretch>
        </p:blipFill>
        <p:spPr>
          <a:xfrm>
            <a:off x="2298122" y="3163486"/>
            <a:ext cx="6457950" cy="3531289"/>
          </a:xfrm>
          <a:prstGeom prst="rect">
            <a:avLst/>
          </a:prstGeom>
        </p:spPr>
      </p:pic>
    </p:spTree>
    <p:extLst>
      <p:ext uri="{BB962C8B-B14F-4D97-AF65-F5344CB8AC3E}">
        <p14:creationId xmlns:p14="http://schemas.microsoft.com/office/powerpoint/2010/main" val="2529798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A1BF8-A968-44EA-9DF0-7330340AEE30}"/>
              </a:ext>
            </a:extLst>
          </p:cNvPr>
          <p:cNvSpPr>
            <a:spLocks noGrp="1"/>
          </p:cNvSpPr>
          <p:nvPr>
            <p:ph type="title"/>
          </p:nvPr>
        </p:nvSpPr>
        <p:spPr/>
        <p:txBody>
          <a:bodyPr/>
          <a:lstStyle/>
          <a:p>
            <a:r>
              <a:rPr lang="en-IN" dirty="0"/>
              <a:t>STEP3 : DETECTION NETWORK </a:t>
            </a:r>
          </a:p>
        </p:txBody>
      </p:sp>
      <p:pic>
        <p:nvPicPr>
          <p:cNvPr id="4" name="Content Placeholder 3">
            <a:extLst>
              <a:ext uri="{FF2B5EF4-FFF2-40B4-BE49-F238E27FC236}">
                <a16:creationId xmlns:a16="http://schemas.microsoft.com/office/drawing/2014/main" id="{D427BE17-4F8A-4E87-AF72-A245B1D6831A}"/>
              </a:ext>
            </a:extLst>
          </p:cNvPr>
          <p:cNvPicPr>
            <a:picLocks noGrp="1" noChangeAspect="1"/>
          </p:cNvPicPr>
          <p:nvPr>
            <p:ph idx="1"/>
          </p:nvPr>
        </p:nvPicPr>
        <p:blipFill>
          <a:blip r:embed="rId2"/>
          <a:stretch>
            <a:fillRect/>
          </a:stretch>
        </p:blipFill>
        <p:spPr>
          <a:xfrm>
            <a:off x="838200" y="2161369"/>
            <a:ext cx="10515600" cy="3679850"/>
          </a:xfrm>
          <a:prstGeom prst="rect">
            <a:avLst/>
          </a:prstGeom>
        </p:spPr>
      </p:pic>
    </p:spTree>
    <p:extLst>
      <p:ext uri="{BB962C8B-B14F-4D97-AF65-F5344CB8AC3E}">
        <p14:creationId xmlns:p14="http://schemas.microsoft.com/office/powerpoint/2010/main" val="2009794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D6A06-60A7-4F1E-A390-950008B6A47A}"/>
              </a:ext>
            </a:extLst>
          </p:cNvPr>
          <p:cNvSpPr>
            <a:spLocks noGrp="1"/>
          </p:cNvSpPr>
          <p:nvPr>
            <p:ph type="title"/>
          </p:nvPr>
        </p:nvSpPr>
        <p:spPr/>
        <p:txBody>
          <a:bodyPr/>
          <a:lstStyle/>
          <a:p>
            <a:r>
              <a:rPr lang="en-IN" dirty="0"/>
              <a:t>PERFORMANCE OF FASTER RCNN</a:t>
            </a:r>
          </a:p>
        </p:txBody>
      </p:sp>
      <p:pic>
        <p:nvPicPr>
          <p:cNvPr id="4" name="Content Placeholder 3">
            <a:extLst>
              <a:ext uri="{FF2B5EF4-FFF2-40B4-BE49-F238E27FC236}">
                <a16:creationId xmlns:a16="http://schemas.microsoft.com/office/drawing/2014/main" id="{08152E09-59E9-47B5-9AB2-A27EA93426A7}"/>
              </a:ext>
            </a:extLst>
          </p:cNvPr>
          <p:cNvPicPr>
            <a:picLocks noGrp="1" noChangeAspect="1"/>
          </p:cNvPicPr>
          <p:nvPr>
            <p:ph idx="1"/>
          </p:nvPr>
        </p:nvPicPr>
        <p:blipFill>
          <a:blip r:embed="rId2"/>
          <a:stretch>
            <a:fillRect/>
          </a:stretch>
        </p:blipFill>
        <p:spPr>
          <a:xfrm>
            <a:off x="1481577" y="1825625"/>
            <a:ext cx="9228845" cy="4351338"/>
          </a:xfrm>
          <a:prstGeom prst="rect">
            <a:avLst/>
          </a:prstGeom>
        </p:spPr>
      </p:pic>
    </p:spTree>
    <p:extLst>
      <p:ext uri="{BB962C8B-B14F-4D97-AF65-F5344CB8AC3E}">
        <p14:creationId xmlns:p14="http://schemas.microsoft.com/office/powerpoint/2010/main" val="2767211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19AC63BF-84BE-430A-AA0B-57A6CF945E39}"/>
              </a:ext>
            </a:extLst>
          </p:cNvPr>
          <p:cNvSpPr>
            <a:spLocks noGrp="1"/>
          </p:cNvSpPr>
          <p:nvPr>
            <p:ph type="ctrTitle"/>
          </p:nvPr>
        </p:nvSpPr>
        <p:spPr>
          <a:xfrm>
            <a:off x="1524003" y="1999615"/>
            <a:ext cx="9144000" cy="2764028"/>
          </a:xfrm>
        </p:spPr>
        <p:txBody>
          <a:bodyPr anchor="ctr">
            <a:normAutofit/>
          </a:bodyPr>
          <a:lstStyle/>
          <a:p>
            <a:r>
              <a:rPr lang="en-IN" sz="7200"/>
              <a:t>SSD</a:t>
            </a:r>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15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5C62-E25D-438A-9020-DB9501A63544}"/>
              </a:ext>
            </a:extLst>
          </p:cNvPr>
          <p:cNvSpPr>
            <a:spLocks noGrp="1"/>
          </p:cNvSpPr>
          <p:nvPr>
            <p:ph type="title"/>
          </p:nvPr>
        </p:nvSpPr>
        <p:spPr/>
        <p:txBody>
          <a:bodyPr/>
          <a:lstStyle/>
          <a:p>
            <a:r>
              <a:rPr lang="en-US"/>
              <a:t>SSD - SINGLE SHOT MULTIBOX DETECTOR</a:t>
            </a:r>
            <a:endParaRPr lang="en-IN"/>
          </a:p>
        </p:txBody>
      </p:sp>
      <p:sp>
        <p:nvSpPr>
          <p:cNvPr id="3" name="Content Placeholder 2">
            <a:extLst>
              <a:ext uri="{FF2B5EF4-FFF2-40B4-BE49-F238E27FC236}">
                <a16:creationId xmlns:a16="http://schemas.microsoft.com/office/drawing/2014/main" id="{F4985475-5DB9-4BE4-AEBE-6C1856B013C1}"/>
              </a:ext>
            </a:extLst>
          </p:cNvPr>
          <p:cNvSpPr>
            <a:spLocks noGrp="1"/>
          </p:cNvSpPr>
          <p:nvPr>
            <p:ph idx="1"/>
          </p:nvPr>
        </p:nvSpPr>
        <p:spPr>
          <a:xfrm>
            <a:off x="838200" y="1825625"/>
            <a:ext cx="5162006" cy="4351338"/>
          </a:xfrm>
        </p:spPr>
        <p:txBody>
          <a:bodyPr/>
          <a:lstStyle/>
          <a:p>
            <a:r>
              <a:rPr lang="en-US" dirty="0"/>
              <a:t>SSD was released on November 2016. </a:t>
            </a:r>
          </a:p>
          <a:p>
            <a:r>
              <a:rPr lang="en-US" dirty="0"/>
              <a:t>It reached new records in terms of performance and precision for object detection tasks, scoring over 74% </a:t>
            </a:r>
            <a:r>
              <a:rPr lang="en-US" dirty="0" err="1"/>
              <a:t>mAP</a:t>
            </a:r>
            <a:r>
              <a:rPr lang="en-US" dirty="0"/>
              <a:t> (mean Average Precision) at 59 frames per second on standard datasets such as  </a:t>
            </a:r>
            <a:r>
              <a:rPr lang="en-US" dirty="0" err="1"/>
              <a:t>PascalVOC</a:t>
            </a:r>
            <a:r>
              <a:rPr lang="en-US" dirty="0"/>
              <a:t> and COCO.</a:t>
            </a:r>
            <a:endParaRPr lang="en-IN" dirty="0"/>
          </a:p>
        </p:txBody>
      </p:sp>
      <p:pic>
        <p:nvPicPr>
          <p:cNvPr id="4" name="Picture 3">
            <a:extLst>
              <a:ext uri="{FF2B5EF4-FFF2-40B4-BE49-F238E27FC236}">
                <a16:creationId xmlns:a16="http://schemas.microsoft.com/office/drawing/2014/main" id="{8C9C67B7-3B9D-4666-ADA9-3522095A91BF}"/>
              </a:ext>
            </a:extLst>
          </p:cNvPr>
          <p:cNvPicPr>
            <a:picLocks noChangeAspect="1"/>
          </p:cNvPicPr>
          <p:nvPr/>
        </p:nvPicPr>
        <p:blipFill>
          <a:blip r:embed="rId2"/>
          <a:stretch>
            <a:fillRect/>
          </a:stretch>
        </p:blipFill>
        <p:spPr>
          <a:xfrm>
            <a:off x="6276975" y="1971674"/>
            <a:ext cx="5209708" cy="3400425"/>
          </a:xfrm>
          <a:prstGeom prst="rect">
            <a:avLst/>
          </a:prstGeom>
        </p:spPr>
      </p:pic>
    </p:spTree>
    <p:extLst>
      <p:ext uri="{BB962C8B-B14F-4D97-AF65-F5344CB8AC3E}">
        <p14:creationId xmlns:p14="http://schemas.microsoft.com/office/powerpoint/2010/main" val="252768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385ED-E639-4A44-8448-A45343673C43}"/>
              </a:ext>
            </a:extLst>
          </p:cNvPr>
          <p:cNvSpPr>
            <a:spLocks noGrp="1"/>
          </p:cNvSpPr>
          <p:nvPr>
            <p:ph type="title"/>
          </p:nvPr>
        </p:nvSpPr>
        <p:spPr/>
        <p:txBody>
          <a:bodyPr/>
          <a:lstStyle/>
          <a:p>
            <a:r>
              <a:rPr lang="en-IN" dirty="0"/>
              <a:t>WHAT IS SSD?</a:t>
            </a:r>
          </a:p>
        </p:txBody>
      </p:sp>
      <p:sp>
        <p:nvSpPr>
          <p:cNvPr id="3" name="Content Placeholder 2">
            <a:extLst>
              <a:ext uri="{FF2B5EF4-FFF2-40B4-BE49-F238E27FC236}">
                <a16:creationId xmlns:a16="http://schemas.microsoft.com/office/drawing/2014/main" id="{62EA91BD-4C46-4FB8-B622-6C79936BBFF2}"/>
              </a:ext>
            </a:extLst>
          </p:cNvPr>
          <p:cNvSpPr>
            <a:spLocks noGrp="1"/>
          </p:cNvSpPr>
          <p:nvPr>
            <p:ph idx="1"/>
          </p:nvPr>
        </p:nvSpPr>
        <p:spPr/>
        <p:txBody>
          <a:bodyPr/>
          <a:lstStyle/>
          <a:p>
            <a:r>
              <a:rPr lang="en-US" dirty="0"/>
              <a:t>Single Shot </a:t>
            </a:r>
            <a:r>
              <a:rPr lang="en-US" dirty="0" err="1"/>
              <a:t>Multibox</a:t>
            </a:r>
            <a:r>
              <a:rPr lang="en-US" dirty="0"/>
              <a:t> Detector is a method for detecting objects in images using a single deep neural network. </a:t>
            </a:r>
            <a:endParaRPr lang="en-IN" dirty="0"/>
          </a:p>
        </p:txBody>
      </p:sp>
    </p:spTree>
    <p:extLst>
      <p:ext uri="{BB962C8B-B14F-4D97-AF65-F5344CB8AC3E}">
        <p14:creationId xmlns:p14="http://schemas.microsoft.com/office/powerpoint/2010/main" val="3184752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A3E9F-5047-47C7-ACFD-AD859197D580}"/>
              </a:ext>
            </a:extLst>
          </p:cNvPr>
          <p:cNvSpPr>
            <a:spLocks noGrp="1"/>
          </p:cNvSpPr>
          <p:nvPr>
            <p:ph type="title"/>
          </p:nvPr>
        </p:nvSpPr>
        <p:spPr/>
        <p:txBody>
          <a:bodyPr/>
          <a:lstStyle/>
          <a:p>
            <a:r>
              <a:rPr lang="en-IN" dirty="0"/>
              <a:t>WHY SSD?</a:t>
            </a:r>
          </a:p>
        </p:txBody>
      </p:sp>
      <p:sp>
        <p:nvSpPr>
          <p:cNvPr id="3" name="Content Placeholder 2">
            <a:extLst>
              <a:ext uri="{FF2B5EF4-FFF2-40B4-BE49-F238E27FC236}">
                <a16:creationId xmlns:a16="http://schemas.microsoft.com/office/drawing/2014/main" id="{C96EF8F2-32DA-41C4-B24D-2BE6979B5234}"/>
              </a:ext>
            </a:extLst>
          </p:cNvPr>
          <p:cNvSpPr>
            <a:spLocks noGrp="1"/>
          </p:cNvSpPr>
          <p:nvPr>
            <p:ph idx="1"/>
          </p:nvPr>
        </p:nvSpPr>
        <p:spPr/>
        <p:txBody>
          <a:bodyPr/>
          <a:lstStyle/>
          <a:p>
            <a:r>
              <a:rPr lang="en-US" dirty="0"/>
              <a:t> SSD are designed for object detection in real-time.</a:t>
            </a:r>
          </a:p>
          <a:p>
            <a:r>
              <a:rPr lang="en-US" dirty="0"/>
              <a:t> SSD speeds up the process by eliminating the need of the region proposal network.  </a:t>
            </a:r>
          </a:p>
          <a:p>
            <a:r>
              <a:rPr lang="en-US" dirty="0"/>
              <a:t> To recover the drop in accuracy, SSD applies a few improvements including multi-scale features and default boxes.</a:t>
            </a:r>
            <a:endParaRPr lang="en-IN" dirty="0"/>
          </a:p>
        </p:txBody>
      </p:sp>
    </p:spTree>
    <p:extLst>
      <p:ext uri="{BB962C8B-B14F-4D97-AF65-F5344CB8AC3E}">
        <p14:creationId xmlns:p14="http://schemas.microsoft.com/office/powerpoint/2010/main" val="914678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C296B-5FF3-417E-BA12-96280225B489}"/>
              </a:ext>
            </a:extLst>
          </p:cNvPr>
          <p:cNvSpPr>
            <a:spLocks noGrp="1"/>
          </p:cNvSpPr>
          <p:nvPr>
            <p:ph type="title"/>
          </p:nvPr>
        </p:nvSpPr>
        <p:spPr/>
        <p:txBody>
          <a:bodyPr/>
          <a:lstStyle/>
          <a:p>
            <a:r>
              <a:rPr lang="en-IN" dirty="0"/>
              <a:t>ARCHITECTURE OF SSD</a:t>
            </a:r>
          </a:p>
        </p:txBody>
      </p:sp>
      <p:sp>
        <p:nvSpPr>
          <p:cNvPr id="3" name="Content Placeholder 2">
            <a:extLst>
              <a:ext uri="{FF2B5EF4-FFF2-40B4-BE49-F238E27FC236}">
                <a16:creationId xmlns:a16="http://schemas.microsoft.com/office/drawing/2014/main" id="{141D2B53-142D-4689-AB2A-D60D8FDDC14A}"/>
              </a:ext>
            </a:extLst>
          </p:cNvPr>
          <p:cNvSpPr>
            <a:spLocks noGrp="1"/>
          </p:cNvSpPr>
          <p:nvPr>
            <p:ph idx="1"/>
          </p:nvPr>
        </p:nvSpPr>
        <p:spPr/>
        <p:txBody>
          <a:bodyPr/>
          <a:lstStyle/>
          <a:p>
            <a:r>
              <a:rPr lang="en-US" dirty="0"/>
              <a:t>Single Shot: Tasks of object localization and classification are done in a single forward pass of the network</a:t>
            </a:r>
          </a:p>
          <a:p>
            <a:r>
              <a:rPr lang="en-US" dirty="0" err="1"/>
              <a:t>MultiBox</a:t>
            </a:r>
            <a:r>
              <a:rPr lang="en-US" dirty="0"/>
              <a:t>: name of a technique for bounding box regression</a:t>
            </a:r>
          </a:p>
          <a:p>
            <a:r>
              <a:rPr lang="en-US" dirty="0"/>
              <a:t>Detector: The network is an object detector that also classifies those detected objects</a:t>
            </a:r>
            <a:endParaRPr lang="en-IN" dirty="0"/>
          </a:p>
        </p:txBody>
      </p:sp>
    </p:spTree>
    <p:extLst>
      <p:ext uri="{BB962C8B-B14F-4D97-AF65-F5344CB8AC3E}">
        <p14:creationId xmlns:p14="http://schemas.microsoft.com/office/powerpoint/2010/main" val="6185666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61072-023B-4A36-828D-5506D17C7A9D}"/>
              </a:ext>
            </a:extLst>
          </p:cNvPr>
          <p:cNvSpPr>
            <a:spLocks noGrp="1"/>
          </p:cNvSpPr>
          <p:nvPr>
            <p:ph type="title"/>
          </p:nvPr>
        </p:nvSpPr>
        <p:spPr/>
        <p:txBody>
          <a:bodyPr/>
          <a:lstStyle/>
          <a:p>
            <a:r>
              <a:rPr lang="en-IN" dirty="0"/>
              <a:t>ARCHITECTURE OF SSD</a:t>
            </a:r>
          </a:p>
        </p:txBody>
      </p:sp>
      <p:pic>
        <p:nvPicPr>
          <p:cNvPr id="4" name="Content Placeholder 3">
            <a:extLst>
              <a:ext uri="{FF2B5EF4-FFF2-40B4-BE49-F238E27FC236}">
                <a16:creationId xmlns:a16="http://schemas.microsoft.com/office/drawing/2014/main" id="{13488D8D-5F47-44E9-AEE9-ED5950E6CC34}"/>
              </a:ext>
            </a:extLst>
          </p:cNvPr>
          <p:cNvPicPr>
            <a:picLocks noGrp="1" noChangeAspect="1"/>
          </p:cNvPicPr>
          <p:nvPr>
            <p:ph idx="1"/>
          </p:nvPr>
        </p:nvPicPr>
        <p:blipFill>
          <a:blip r:embed="rId2"/>
          <a:stretch>
            <a:fillRect/>
          </a:stretch>
        </p:blipFill>
        <p:spPr>
          <a:xfrm>
            <a:off x="838200" y="2286147"/>
            <a:ext cx="10515600" cy="3430293"/>
          </a:xfrm>
          <a:prstGeom prst="rect">
            <a:avLst/>
          </a:prstGeom>
        </p:spPr>
      </p:pic>
    </p:spTree>
    <p:extLst>
      <p:ext uri="{BB962C8B-B14F-4D97-AF65-F5344CB8AC3E}">
        <p14:creationId xmlns:p14="http://schemas.microsoft.com/office/powerpoint/2010/main" val="2728625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080C-51EE-423A-BBC3-60E842CEDE07}"/>
              </a:ext>
            </a:extLst>
          </p:cNvPr>
          <p:cNvSpPr>
            <a:spLocks noGrp="1"/>
          </p:cNvSpPr>
          <p:nvPr>
            <p:ph type="title"/>
          </p:nvPr>
        </p:nvSpPr>
        <p:spPr/>
        <p:txBody>
          <a:bodyPr/>
          <a:lstStyle/>
          <a:p>
            <a:r>
              <a:rPr lang="en-IN" dirty="0"/>
              <a:t>Object Localization</a:t>
            </a:r>
          </a:p>
        </p:txBody>
      </p:sp>
      <p:pic>
        <p:nvPicPr>
          <p:cNvPr id="4" name="Content Placeholder 3">
            <a:extLst>
              <a:ext uri="{FF2B5EF4-FFF2-40B4-BE49-F238E27FC236}">
                <a16:creationId xmlns:a16="http://schemas.microsoft.com/office/drawing/2014/main" id="{1AE4688F-019F-42AA-A0AF-5FE6B627DFB5}"/>
              </a:ext>
            </a:extLst>
          </p:cNvPr>
          <p:cNvPicPr>
            <a:picLocks noGrp="1" noChangeAspect="1"/>
          </p:cNvPicPr>
          <p:nvPr>
            <p:ph idx="1"/>
          </p:nvPr>
        </p:nvPicPr>
        <p:blipFill>
          <a:blip r:embed="rId2"/>
          <a:stretch>
            <a:fillRect/>
          </a:stretch>
        </p:blipFill>
        <p:spPr>
          <a:xfrm>
            <a:off x="838200" y="2615869"/>
            <a:ext cx="10515600" cy="2770849"/>
          </a:xfrm>
          <a:prstGeom prst="rect">
            <a:avLst/>
          </a:prstGeom>
        </p:spPr>
      </p:pic>
    </p:spTree>
    <p:extLst>
      <p:ext uri="{BB962C8B-B14F-4D97-AF65-F5344CB8AC3E}">
        <p14:creationId xmlns:p14="http://schemas.microsoft.com/office/powerpoint/2010/main" val="1965349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Object detection in a dense scene. | Download Scientific Diagram">
            <a:extLst>
              <a:ext uri="{FF2B5EF4-FFF2-40B4-BE49-F238E27FC236}">
                <a16:creationId xmlns:a16="http://schemas.microsoft.com/office/drawing/2014/main" id="{1E2B62BA-AF8E-439B-90F2-E7A6F5A911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4295"/>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7E2C6DE9-729C-4350-B63C-C50A52B51D1E}"/>
              </a:ext>
            </a:extLst>
          </p:cNvPr>
          <p:cNvSpPr>
            <a:spLocks noGrp="1"/>
          </p:cNvSpPr>
          <p:nvPr>
            <p:ph type="ctrTitle"/>
          </p:nvPr>
        </p:nvSpPr>
        <p:spPr>
          <a:xfrm>
            <a:off x="477981" y="1122363"/>
            <a:ext cx="4023360" cy="3204134"/>
          </a:xfrm>
        </p:spPr>
        <p:txBody>
          <a:bodyPr anchor="b">
            <a:normAutofit/>
          </a:bodyPr>
          <a:lstStyle/>
          <a:p>
            <a:pPr algn="l"/>
            <a:r>
              <a:rPr lang="en-IN" sz="4800"/>
              <a:t>Object Detection</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95040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80A7-988C-4EDC-9D07-D78D8DF6B7EE}"/>
              </a:ext>
            </a:extLst>
          </p:cNvPr>
          <p:cNvSpPr>
            <a:spLocks noGrp="1"/>
          </p:cNvSpPr>
          <p:nvPr>
            <p:ph type="title"/>
          </p:nvPr>
        </p:nvSpPr>
        <p:spPr/>
        <p:txBody>
          <a:bodyPr/>
          <a:lstStyle/>
          <a:p>
            <a:r>
              <a:rPr lang="en-IN" dirty="0"/>
              <a:t>WHAT IS OBJECT DETECTION?</a:t>
            </a:r>
          </a:p>
        </p:txBody>
      </p:sp>
      <p:pic>
        <p:nvPicPr>
          <p:cNvPr id="4" name="Content Placeholder 3">
            <a:extLst>
              <a:ext uri="{FF2B5EF4-FFF2-40B4-BE49-F238E27FC236}">
                <a16:creationId xmlns:a16="http://schemas.microsoft.com/office/drawing/2014/main" id="{A232A486-4639-4063-825A-CAC693794645}"/>
              </a:ext>
            </a:extLst>
          </p:cNvPr>
          <p:cNvPicPr>
            <a:picLocks noGrp="1" noChangeAspect="1"/>
          </p:cNvPicPr>
          <p:nvPr>
            <p:ph idx="1"/>
          </p:nvPr>
        </p:nvPicPr>
        <p:blipFill>
          <a:blip r:embed="rId2"/>
          <a:stretch>
            <a:fillRect/>
          </a:stretch>
        </p:blipFill>
        <p:spPr>
          <a:xfrm>
            <a:off x="838200" y="2068965"/>
            <a:ext cx="10515600" cy="3864657"/>
          </a:xfrm>
          <a:prstGeom prst="rect">
            <a:avLst/>
          </a:prstGeom>
        </p:spPr>
      </p:pic>
    </p:spTree>
    <p:extLst>
      <p:ext uri="{BB962C8B-B14F-4D97-AF65-F5344CB8AC3E}">
        <p14:creationId xmlns:p14="http://schemas.microsoft.com/office/powerpoint/2010/main" val="2107714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EA4B-A5DC-40D0-BADE-D1CBA45241E7}"/>
              </a:ext>
            </a:extLst>
          </p:cNvPr>
          <p:cNvSpPr>
            <a:spLocks noGrp="1"/>
          </p:cNvSpPr>
          <p:nvPr>
            <p:ph type="title"/>
          </p:nvPr>
        </p:nvSpPr>
        <p:spPr/>
        <p:txBody>
          <a:bodyPr/>
          <a:lstStyle/>
          <a:p>
            <a:r>
              <a:rPr lang="en-IN" dirty="0"/>
              <a:t>MEAN AVERAGE PRECISION (</a:t>
            </a:r>
            <a:r>
              <a:rPr lang="en-IN" dirty="0" err="1"/>
              <a:t>mAP</a:t>
            </a:r>
            <a:r>
              <a:rPr lang="en-IN" dirty="0"/>
              <a:t>)</a:t>
            </a:r>
          </a:p>
        </p:txBody>
      </p:sp>
      <p:sp>
        <p:nvSpPr>
          <p:cNvPr id="3" name="Content Placeholder 2">
            <a:extLst>
              <a:ext uri="{FF2B5EF4-FFF2-40B4-BE49-F238E27FC236}">
                <a16:creationId xmlns:a16="http://schemas.microsoft.com/office/drawing/2014/main" id="{BCA5FA83-867E-48E3-BC17-63CB40316FB5}"/>
              </a:ext>
            </a:extLst>
          </p:cNvPr>
          <p:cNvSpPr>
            <a:spLocks noGrp="1"/>
          </p:cNvSpPr>
          <p:nvPr>
            <p:ph idx="1"/>
          </p:nvPr>
        </p:nvSpPr>
        <p:spPr/>
        <p:txBody>
          <a:bodyPr>
            <a:normAutofit/>
          </a:bodyPr>
          <a:lstStyle/>
          <a:p>
            <a:r>
              <a:rPr lang="en-US" dirty="0"/>
              <a:t>The evaluation metric used in object recognition tasks is ‘</a:t>
            </a:r>
            <a:r>
              <a:rPr lang="en-US" dirty="0" err="1"/>
              <a:t>mAP</a:t>
            </a:r>
            <a:r>
              <a:rPr lang="en-US" dirty="0"/>
              <a:t>’. It is a number from 0 to 100 and higher values are typically better.</a:t>
            </a:r>
          </a:p>
          <a:p>
            <a:r>
              <a:rPr lang="en-US" dirty="0"/>
              <a:t> Each bounding box will have a score associated (likelihood of the box containing an object).</a:t>
            </a:r>
          </a:p>
          <a:p>
            <a:r>
              <a:rPr lang="en-US" dirty="0"/>
              <a:t> Based on the predictions, a precision-recall curve (PR curve) is computed for each class by varying the score threshold.</a:t>
            </a:r>
          </a:p>
          <a:p>
            <a:r>
              <a:rPr lang="en-US" dirty="0"/>
              <a:t> The average precision (AP) is the area under the PR curve. First the AP is computed for each class, and then averaged over the different classes. The end result is the </a:t>
            </a:r>
            <a:r>
              <a:rPr lang="en-US" dirty="0" err="1"/>
              <a:t>mAP</a:t>
            </a:r>
            <a:r>
              <a:rPr lang="en-US" dirty="0"/>
              <a:t>.</a:t>
            </a:r>
            <a:endParaRPr lang="en-IN" dirty="0"/>
          </a:p>
        </p:txBody>
      </p:sp>
    </p:spTree>
    <p:extLst>
      <p:ext uri="{BB962C8B-B14F-4D97-AF65-F5344CB8AC3E}">
        <p14:creationId xmlns:p14="http://schemas.microsoft.com/office/powerpoint/2010/main" val="1519835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E1486-9295-4FDD-8B4F-AA8A292E83A6}"/>
              </a:ext>
            </a:extLst>
          </p:cNvPr>
          <p:cNvSpPr>
            <a:spLocks noGrp="1"/>
          </p:cNvSpPr>
          <p:nvPr>
            <p:ph type="title"/>
          </p:nvPr>
        </p:nvSpPr>
        <p:spPr/>
        <p:txBody>
          <a:bodyPr/>
          <a:lstStyle/>
          <a:p>
            <a:r>
              <a:rPr lang="en-US" dirty="0"/>
              <a:t>NAIVE WAY - SLIDING WINDOW FOR OBJECT CLASSIFICATION</a:t>
            </a:r>
            <a:endParaRPr lang="en-IN" dirty="0"/>
          </a:p>
        </p:txBody>
      </p:sp>
      <p:pic>
        <p:nvPicPr>
          <p:cNvPr id="4" name="Content Placeholder 3">
            <a:extLst>
              <a:ext uri="{FF2B5EF4-FFF2-40B4-BE49-F238E27FC236}">
                <a16:creationId xmlns:a16="http://schemas.microsoft.com/office/drawing/2014/main" id="{CF2BCC9F-745C-4E20-87F0-D480FB3507AC}"/>
              </a:ext>
            </a:extLst>
          </p:cNvPr>
          <p:cNvPicPr>
            <a:picLocks noGrp="1" noChangeAspect="1"/>
          </p:cNvPicPr>
          <p:nvPr>
            <p:ph idx="1"/>
          </p:nvPr>
        </p:nvPicPr>
        <p:blipFill>
          <a:blip r:embed="rId2"/>
          <a:stretch>
            <a:fillRect/>
          </a:stretch>
        </p:blipFill>
        <p:spPr>
          <a:xfrm>
            <a:off x="3196428" y="1917337"/>
            <a:ext cx="8695288" cy="4351338"/>
          </a:xfrm>
          <a:prstGeom prst="rect">
            <a:avLst/>
          </a:prstGeom>
        </p:spPr>
      </p:pic>
      <p:sp>
        <p:nvSpPr>
          <p:cNvPr id="6" name="TextBox 5">
            <a:extLst>
              <a:ext uri="{FF2B5EF4-FFF2-40B4-BE49-F238E27FC236}">
                <a16:creationId xmlns:a16="http://schemas.microsoft.com/office/drawing/2014/main" id="{99B8708D-2FAA-49A5-86F2-91B6796E38C9}"/>
              </a:ext>
            </a:extLst>
          </p:cNvPr>
          <p:cNvSpPr txBox="1"/>
          <p:nvPr/>
        </p:nvSpPr>
        <p:spPr>
          <a:xfrm>
            <a:off x="838200" y="2216722"/>
            <a:ext cx="2079171" cy="646331"/>
          </a:xfrm>
          <a:prstGeom prst="rect">
            <a:avLst/>
          </a:prstGeom>
          <a:noFill/>
        </p:spPr>
        <p:txBody>
          <a:bodyPr wrap="square">
            <a:spAutoFit/>
          </a:bodyPr>
          <a:lstStyle/>
          <a:p>
            <a:r>
              <a:rPr lang="en-US" dirty="0"/>
              <a:t>1. First, we take an image as input:</a:t>
            </a:r>
            <a:endParaRPr lang="en-IN" dirty="0"/>
          </a:p>
        </p:txBody>
      </p:sp>
    </p:spTree>
    <p:extLst>
      <p:ext uri="{BB962C8B-B14F-4D97-AF65-F5344CB8AC3E}">
        <p14:creationId xmlns:p14="http://schemas.microsoft.com/office/powerpoint/2010/main" val="4440294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TotalTime>
  <Words>1434</Words>
  <Application>Microsoft Office PowerPoint</Application>
  <PresentationFormat>Widescreen</PresentationFormat>
  <Paragraphs>129</Paragraphs>
  <Slides>47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Object Localization</vt:lpstr>
      <vt:lpstr>WHAT IS OBJECT LOCALIZATION?</vt:lpstr>
      <vt:lpstr>HOW TO FIND BOUNDING BOX FOR OBJECT LOCALIZATION?</vt:lpstr>
      <vt:lpstr>PREPERATION OF DATA WITH BOUNDING BOXS USING TOOL LABELIMG</vt:lpstr>
      <vt:lpstr>Object Localization</vt:lpstr>
      <vt:lpstr>Object Detection</vt:lpstr>
      <vt:lpstr>WHAT IS OBJECT DETECTION?</vt:lpstr>
      <vt:lpstr>MEAN AVERAGE PRECISION (mAP)</vt:lpstr>
      <vt:lpstr>NAIVE WAY - SLIDING WINDOW FOR OBJECT CLASSIFICATION</vt:lpstr>
      <vt:lpstr>NAIVE WAY - SLIDING WINDOW FOR OBJECT CLASSIFICATION</vt:lpstr>
      <vt:lpstr>NAIVE WAY - SLIDING WINDOW FOR OBJECT CLASSIFICATION</vt:lpstr>
      <vt:lpstr>PROBLEM WITH COMPUTATIONAL COMPLEXITY</vt:lpstr>
      <vt:lpstr>PROBLEM WITH SCALE: WHAT SHOULD BE THE WINDOW SIZE </vt:lpstr>
      <vt:lpstr>PROBLEM WITH SCALE: WHAT SHOULD BE THE WINDOW SIZE </vt:lpstr>
      <vt:lpstr>PROBLEM WITH OBJECT COVERAGE IN IMAGE</vt:lpstr>
      <vt:lpstr>SOLUTION - RCNN</vt:lpstr>
      <vt:lpstr>What is RCNN?</vt:lpstr>
      <vt:lpstr>WHO PROPOSED R-CNN</vt:lpstr>
      <vt:lpstr>RCNN</vt:lpstr>
      <vt:lpstr>WHAT IS SELECTIVE SEARCH AND HOW IT IDENTIFIES DIFFERENT REGIONS?</vt:lpstr>
      <vt:lpstr>HOW DO WE FIND WHERE THESE BOUNDING BOXES ARE?</vt:lpstr>
      <vt:lpstr>ARCHITECTURE OF R-CNN</vt:lpstr>
      <vt:lpstr>HOW DOES R-CNN WORK? </vt:lpstr>
      <vt:lpstr>LIMITATIONS OF R-CNN</vt:lpstr>
      <vt:lpstr>FAST RCNN</vt:lpstr>
      <vt:lpstr>FAST RCNN</vt:lpstr>
      <vt:lpstr>USE OF CONVOLUTIONAL LAYERS</vt:lpstr>
      <vt:lpstr>USE OF REGION PROPOSAL LAYER AND ROI POOL</vt:lpstr>
      <vt:lpstr>FULLY CONNECTED LAYER AND FINAL PREDICTION</vt:lpstr>
      <vt:lpstr>PERFORMANCE OF FAST RCNN IN TRAINING </vt:lpstr>
      <vt:lpstr>PERFORMANCE OF FAST RCNN IN TEST</vt:lpstr>
      <vt:lpstr>LIMITATIONS OF FAST RCNN</vt:lpstr>
      <vt:lpstr>FASTER RCNN </vt:lpstr>
      <vt:lpstr>FASTER RCNN NETWORK</vt:lpstr>
      <vt:lpstr>REGION PROPOSAL NETWORK</vt:lpstr>
      <vt:lpstr>ANCHORS IN FASTER RCNN</vt:lpstr>
      <vt:lpstr>STEP1 : CONVOLUTIONAL LAYER</vt:lpstr>
      <vt:lpstr>STEP2 : REGION PROPOSAL NETWORK </vt:lpstr>
      <vt:lpstr>STEP2 : REGION PROPOSAL NETWORK</vt:lpstr>
      <vt:lpstr>STEP3 : DETECTION NETWORK </vt:lpstr>
      <vt:lpstr>PERFORMANCE OF FASTER RCNN</vt:lpstr>
      <vt:lpstr>SSD</vt:lpstr>
      <vt:lpstr>SSD - SINGLE SHOT MULTIBOX DETECTOR</vt:lpstr>
      <vt:lpstr>WHAT IS SSD?</vt:lpstr>
      <vt:lpstr>WHY SSD?</vt:lpstr>
      <vt:lpstr>ARCHITECTURE OF SSD</vt:lpstr>
      <vt:lpstr>ARCHITECTURE OF SSD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Localization</dc:title>
  <dc:creator>Anshu Pandey</dc:creator>
  <cp:lastModifiedBy>Anshu Pandey</cp:lastModifiedBy>
  <cp:revision>3</cp:revision>
  <dcterms:created xsi:type="dcterms:W3CDTF">2020-09-08T02:22:23Z</dcterms:created>
  <dcterms:modified xsi:type="dcterms:W3CDTF">2020-09-08T12:04:26Z</dcterms:modified>
</cp:coreProperties>
</file>